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01"/>
  </p:notesMasterIdLst>
  <p:sldIdLst>
    <p:sldId id="261" r:id="rId2"/>
    <p:sldId id="359" r:id="rId3"/>
    <p:sldId id="262" r:id="rId4"/>
    <p:sldId id="257" r:id="rId5"/>
    <p:sldId id="263" r:id="rId6"/>
    <p:sldId id="264" r:id="rId7"/>
    <p:sldId id="265" r:id="rId8"/>
    <p:sldId id="266" r:id="rId9"/>
    <p:sldId id="267" r:id="rId10"/>
    <p:sldId id="347" r:id="rId11"/>
    <p:sldId id="269" r:id="rId12"/>
    <p:sldId id="270" r:id="rId13"/>
    <p:sldId id="271" r:id="rId14"/>
    <p:sldId id="272" r:id="rId15"/>
    <p:sldId id="348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346" r:id="rId26"/>
    <p:sldId id="282" r:id="rId27"/>
    <p:sldId id="349" r:id="rId28"/>
    <p:sldId id="283" r:id="rId29"/>
    <p:sldId id="284" r:id="rId30"/>
    <p:sldId id="285" r:id="rId31"/>
    <p:sldId id="286" r:id="rId32"/>
    <p:sldId id="287" r:id="rId33"/>
    <p:sldId id="288" r:id="rId34"/>
    <p:sldId id="350" r:id="rId35"/>
    <p:sldId id="289" r:id="rId36"/>
    <p:sldId id="290" r:id="rId37"/>
    <p:sldId id="291" r:id="rId38"/>
    <p:sldId id="292" r:id="rId39"/>
    <p:sldId id="293" r:id="rId40"/>
    <p:sldId id="305" r:id="rId41"/>
    <p:sldId id="294" r:id="rId42"/>
    <p:sldId id="351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6" r:id="rId54"/>
    <p:sldId id="352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53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54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55" r:id="rId82"/>
    <p:sldId id="331" r:id="rId83"/>
    <p:sldId id="333" r:id="rId84"/>
    <p:sldId id="332" r:id="rId85"/>
    <p:sldId id="334" r:id="rId86"/>
    <p:sldId id="335" r:id="rId87"/>
    <p:sldId id="336" r:id="rId88"/>
    <p:sldId id="337" r:id="rId89"/>
    <p:sldId id="356" r:id="rId90"/>
    <p:sldId id="338" r:id="rId91"/>
    <p:sldId id="339" r:id="rId92"/>
    <p:sldId id="360" r:id="rId93"/>
    <p:sldId id="340" r:id="rId94"/>
    <p:sldId id="357" r:id="rId95"/>
    <p:sldId id="341" r:id="rId96"/>
    <p:sldId id="342" r:id="rId97"/>
    <p:sldId id="343" r:id="rId98"/>
    <p:sldId id="344" r:id="rId99"/>
    <p:sldId id="345" r:id="rId100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4226"/>
    <a:srgbClr val="701B3A"/>
    <a:srgbClr val="953693"/>
    <a:srgbClr val="007336"/>
    <a:srgbClr val="7C5096"/>
    <a:srgbClr val="C32B36"/>
    <a:srgbClr val="39AA41"/>
    <a:srgbClr val="D52E72"/>
    <a:srgbClr val="FB7D23"/>
    <a:srgbClr val="E6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59" autoAdjust="0"/>
    <p:restoredTop sz="93362" autoAdjust="0"/>
  </p:normalViewPr>
  <p:slideViewPr>
    <p:cSldViewPr snapToGrid="0">
      <p:cViewPr varScale="1">
        <p:scale>
          <a:sx n="68" d="100"/>
          <a:sy n="68" d="100"/>
        </p:scale>
        <p:origin x="5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F6CE8-6CB7-498C-80E1-57B096BDE94D}" type="doc">
      <dgm:prSet loTypeId="urn:microsoft.com/office/officeart/2005/8/layout/orgChart1" loCatId="hierarchy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11D4448-3720-4CC3-A4EA-96B354E938D3}">
      <dgm:prSet phldrT="[טקסט]"/>
      <dgm:spPr/>
      <dgm:t>
        <a:bodyPr/>
        <a:lstStyle/>
        <a:p>
          <a:r>
            <a:rPr lang="he-IL"/>
            <a:t>משתנה</a:t>
          </a:r>
          <a:endParaRPr lang="en-US"/>
        </a:p>
      </dgm:t>
    </dgm:pt>
    <dgm:pt modelId="{78D03982-DE3E-4DEF-9AFB-E8E9E0A177DC}" type="parTrans" cxnId="{AB1EE718-8E7B-45AD-80F7-DEA90EDEA2BA}">
      <dgm:prSet/>
      <dgm:spPr/>
      <dgm:t>
        <a:bodyPr/>
        <a:lstStyle/>
        <a:p>
          <a:endParaRPr lang="en-US"/>
        </a:p>
      </dgm:t>
    </dgm:pt>
    <dgm:pt modelId="{B9B10B71-44B0-4D50-AAD4-82832945AA3C}" type="sibTrans" cxnId="{AB1EE718-8E7B-45AD-80F7-DEA90EDEA2BA}">
      <dgm:prSet/>
      <dgm:spPr/>
      <dgm:t>
        <a:bodyPr/>
        <a:lstStyle/>
        <a:p>
          <a:endParaRPr lang="en-US"/>
        </a:p>
      </dgm:t>
    </dgm:pt>
    <dgm:pt modelId="{D0A49233-5D92-4104-9B09-639AA38604E2}" type="asst">
      <dgm:prSet phldrT="[טקסט]"/>
      <dgm:spPr/>
      <dgm:t>
        <a:bodyPr/>
        <a:lstStyle/>
        <a:p>
          <a:r>
            <a:rPr lang="he-IL"/>
            <a:t>איכותי</a:t>
          </a:r>
        </a:p>
      </dgm:t>
    </dgm:pt>
    <dgm:pt modelId="{53E84CD3-A1AC-44F1-89AD-3CAA4C40A25D}" type="parTrans" cxnId="{319436B9-A319-4B9D-B4F4-AD8813B55670}">
      <dgm:prSet/>
      <dgm:spPr/>
      <dgm:t>
        <a:bodyPr/>
        <a:lstStyle/>
        <a:p>
          <a:endParaRPr lang="en-US"/>
        </a:p>
      </dgm:t>
    </dgm:pt>
    <dgm:pt modelId="{5D083E77-F7D4-4C01-BBEB-68350FCD1672}" type="sibTrans" cxnId="{319436B9-A319-4B9D-B4F4-AD8813B55670}">
      <dgm:prSet/>
      <dgm:spPr/>
      <dgm:t>
        <a:bodyPr/>
        <a:lstStyle/>
        <a:p>
          <a:endParaRPr lang="en-US"/>
        </a:p>
      </dgm:t>
    </dgm:pt>
    <dgm:pt modelId="{C9EA1247-C073-434A-9FD2-3F01F6E77F30}" type="asst">
      <dgm:prSet phldrT="[טקסט]"/>
      <dgm:spPr/>
      <dgm:t>
        <a:bodyPr/>
        <a:lstStyle/>
        <a:p>
          <a:r>
            <a:rPr lang="he-IL"/>
            <a:t>כמותי</a:t>
          </a:r>
        </a:p>
      </dgm:t>
    </dgm:pt>
    <dgm:pt modelId="{54102C10-7A3F-46A5-A505-AC486953D414}" type="sibTrans" cxnId="{2B95BD25-3710-439A-8E2E-045DB82C21D9}">
      <dgm:prSet/>
      <dgm:spPr/>
      <dgm:t>
        <a:bodyPr/>
        <a:lstStyle/>
        <a:p>
          <a:endParaRPr lang="en-US"/>
        </a:p>
      </dgm:t>
    </dgm:pt>
    <dgm:pt modelId="{7966E851-B236-4A20-8428-20B44BCE3954}" type="parTrans" cxnId="{2B95BD25-3710-439A-8E2E-045DB82C21D9}">
      <dgm:prSet/>
      <dgm:spPr/>
      <dgm:t>
        <a:bodyPr/>
        <a:lstStyle/>
        <a:p>
          <a:endParaRPr lang="en-US"/>
        </a:p>
      </dgm:t>
    </dgm:pt>
    <dgm:pt modelId="{798C740C-6FAF-4D8D-A64D-C13A09BE8559}" type="pres">
      <dgm:prSet presAssocID="{BEBF6CE8-6CB7-498C-80E1-57B096BDE9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F0BE46-27D7-4E7E-A7C5-3FDD62519D20}" type="pres">
      <dgm:prSet presAssocID="{911D4448-3720-4CC3-A4EA-96B354E938D3}" presName="hierRoot1" presStyleCnt="0">
        <dgm:presLayoutVars>
          <dgm:hierBranch val="init"/>
        </dgm:presLayoutVars>
      </dgm:prSet>
      <dgm:spPr/>
    </dgm:pt>
    <dgm:pt modelId="{C9149BB9-398F-4ED0-BB65-4A23D41830DC}" type="pres">
      <dgm:prSet presAssocID="{911D4448-3720-4CC3-A4EA-96B354E938D3}" presName="rootComposite1" presStyleCnt="0"/>
      <dgm:spPr/>
    </dgm:pt>
    <dgm:pt modelId="{4CB48D7A-3389-4148-A770-46DB11B64911}" type="pres">
      <dgm:prSet presAssocID="{911D4448-3720-4CC3-A4EA-96B354E938D3}" presName="rootText1" presStyleLbl="node0" presStyleIdx="0" presStyleCnt="1" custLinFactNeighborX="816">
        <dgm:presLayoutVars>
          <dgm:chPref val="3"/>
        </dgm:presLayoutVars>
      </dgm:prSet>
      <dgm:spPr/>
    </dgm:pt>
    <dgm:pt modelId="{0550A978-45E3-4DD9-AF34-86C87788D5FA}" type="pres">
      <dgm:prSet presAssocID="{911D4448-3720-4CC3-A4EA-96B354E938D3}" presName="rootConnector1" presStyleLbl="node1" presStyleIdx="0" presStyleCnt="0"/>
      <dgm:spPr/>
    </dgm:pt>
    <dgm:pt modelId="{DA6F63D7-45EB-483E-ADA5-F864D6268F52}" type="pres">
      <dgm:prSet presAssocID="{911D4448-3720-4CC3-A4EA-96B354E938D3}" presName="hierChild2" presStyleCnt="0"/>
      <dgm:spPr/>
    </dgm:pt>
    <dgm:pt modelId="{ACC1471E-9CA2-453A-82E3-53BC1669EB7A}" type="pres">
      <dgm:prSet presAssocID="{911D4448-3720-4CC3-A4EA-96B354E938D3}" presName="hierChild3" presStyleCnt="0"/>
      <dgm:spPr/>
    </dgm:pt>
    <dgm:pt modelId="{99E67EF1-6763-4709-90C4-159E122AA9F3}" type="pres">
      <dgm:prSet presAssocID="{53E84CD3-A1AC-44F1-89AD-3CAA4C40A25D}" presName="Name111" presStyleLbl="parChTrans1D2" presStyleIdx="0" presStyleCnt="2"/>
      <dgm:spPr/>
    </dgm:pt>
    <dgm:pt modelId="{49D7C982-28BD-4C92-B513-2DD3EE86A419}" type="pres">
      <dgm:prSet presAssocID="{D0A49233-5D92-4104-9B09-639AA38604E2}" presName="hierRoot3" presStyleCnt="0">
        <dgm:presLayoutVars>
          <dgm:hierBranch val="init"/>
        </dgm:presLayoutVars>
      </dgm:prSet>
      <dgm:spPr/>
    </dgm:pt>
    <dgm:pt modelId="{B53F1C1B-1C70-4D51-A1E7-E5CDC1E91AEA}" type="pres">
      <dgm:prSet presAssocID="{D0A49233-5D92-4104-9B09-639AA38604E2}" presName="rootComposite3" presStyleCnt="0"/>
      <dgm:spPr/>
    </dgm:pt>
    <dgm:pt modelId="{4111DC57-3E4D-4C24-B3C5-D65D226F72A5}" type="pres">
      <dgm:prSet presAssocID="{D0A49233-5D92-4104-9B09-639AA38604E2}" presName="rootText3" presStyleLbl="asst1" presStyleIdx="0" presStyleCnt="2">
        <dgm:presLayoutVars>
          <dgm:chPref val="3"/>
        </dgm:presLayoutVars>
      </dgm:prSet>
      <dgm:spPr/>
    </dgm:pt>
    <dgm:pt modelId="{824B074D-E739-44CA-A29F-3D17032900E3}" type="pres">
      <dgm:prSet presAssocID="{D0A49233-5D92-4104-9B09-639AA38604E2}" presName="rootConnector3" presStyleLbl="asst1" presStyleIdx="0" presStyleCnt="2"/>
      <dgm:spPr/>
    </dgm:pt>
    <dgm:pt modelId="{9FA749E9-DE7A-49D7-A9BB-DE8A2887ABC0}" type="pres">
      <dgm:prSet presAssocID="{D0A49233-5D92-4104-9B09-639AA38604E2}" presName="hierChild6" presStyleCnt="0"/>
      <dgm:spPr/>
    </dgm:pt>
    <dgm:pt modelId="{A11C9A8A-17B7-4E31-A27C-2782937DC0E7}" type="pres">
      <dgm:prSet presAssocID="{D0A49233-5D92-4104-9B09-639AA38604E2}" presName="hierChild7" presStyleCnt="0"/>
      <dgm:spPr/>
    </dgm:pt>
    <dgm:pt modelId="{BA373799-6DB6-4251-83A4-045C78E09819}" type="pres">
      <dgm:prSet presAssocID="{7966E851-B236-4A20-8428-20B44BCE3954}" presName="Name111" presStyleLbl="parChTrans1D2" presStyleIdx="1" presStyleCnt="2"/>
      <dgm:spPr/>
    </dgm:pt>
    <dgm:pt modelId="{3034A51F-9E6B-429D-BF52-BC1DE6373E76}" type="pres">
      <dgm:prSet presAssocID="{C9EA1247-C073-434A-9FD2-3F01F6E77F30}" presName="hierRoot3" presStyleCnt="0">
        <dgm:presLayoutVars>
          <dgm:hierBranch val="init"/>
        </dgm:presLayoutVars>
      </dgm:prSet>
      <dgm:spPr/>
    </dgm:pt>
    <dgm:pt modelId="{A3CBD120-A942-449F-AA61-BAAD9DF80C99}" type="pres">
      <dgm:prSet presAssocID="{C9EA1247-C073-434A-9FD2-3F01F6E77F30}" presName="rootComposite3" presStyleCnt="0"/>
      <dgm:spPr/>
    </dgm:pt>
    <dgm:pt modelId="{653CF53F-1D92-41E9-BFB8-147DD3E36905}" type="pres">
      <dgm:prSet presAssocID="{C9EA1247-C073-434A-9FD2-3F01F6E77F30}" presName="rootText3" presStyleLbl="asst1" presStyleIdx="1" presStyleCnt="2">
        <dgm:presLayoutVars>
          <dgm:chPref val="3"/>
        </dgm:presLayoutVars>
      </dgm:prSet>
      <dgm:spPr/>
    </dgm:pt>
    <dgm:pt modelId="{62D9B12B-161C-4912-A2F0-F257F0D7528F}" type="pres">
      <dgm:prSet presAssocID="{C9EA1247-C073-434A-9FD2-3F01F6E77F30}" presName="rootConnector3" presStyleLbl="asst1" presStyleIdx="1" presStyleCnt="2"/>
      <dgm:spPr/>
    </dgm:pt>
    <dgm:pt modelId="{28534012-5ED4-4A9F-88E0-D29DA4C8A6F9}" type="pres">
      <dgm:prSet presAssocID="{C9EA1247-C073-434A-9FD2-3F01F6E77F30}" presName="hierChild6" presStyleCnt="0"/>
      <dgm:spPr/>
    </dgm:pt>
    <dgm:pt modelId="{ACE214FC-131D-4670-A824-2008DF0F2E4B}" type="pres">
      <dgm:prSet presAssocID="{C9EA1247-C073-434A-9FD2-3F01F6E77F30}" presName="hierChild7" presStyleCnt="0"/>
      <dgm:spPr/>
    </dgm:pt>
  </dgm:ptLst>
  <dgm:cxnLst>
    <dgm:cxn modelId="{A2D8EB05-F412-446A-874B-9327A920AC52}" type="presOf" srcId="{53E84CD3-A1AC-44F1-89AD-3CAA4C40A25D}" destId="{99E67EF1-6763-4709-90C4-159E122AA9F3}" srcOrd="0" destOrd="0" presId="urn:microsoft.com/office/officeart/2005/8/layout/orgChart1"/>
    <dgm:cxn modelId="{53B1900A-D92D-41A9-BBBF-0A352642F6E2}" type="presOf" srcId="{911D4448-3720-4CC3-A4EA-96B354E938D3}" destId="{0550A978-45E3-4DD9-AF34-86C87788D5FA}" srcOrd="1" destOrd="0" presId="urn:microsoft.com/office/officeart/2005/8/layout/orgChart1"/>
    <dgm:cxn modelId="{AB1EE718-8E7B-45AD-80F7-DEA90EDEA2BA}" srcId="{BEBF6CE8-6CB7-498C-80E1-57B096BDE94D}" destId="{911D4448-3720-4CC3-A4EA-96B354E938D3}" srcOrd="0" destOrd="0" parTransId="{78D03982-DE3E-4DEF-9AFB-E8E9E0A177DC}" sibTransId="{B9B10B71-44B0-4D50-AAD4-82832945AA3C}"/>
    <dgm:cxn modelId="{2B95BD25-3710-439A-8E2E-045DB82C21D9}" srcId="{911D4448-3720-4CC3-A4EA-96B354E938D3}" destId="{C9EA1247-C073-434A-9FD2-3F01F6E77F30}" srcOrd="1" destOrd="0" parTransId="{7966E851-B236-4A20-8428-20B44BCE3954}" sibTransId="{54102C10-7A3F-46A5-A505-AC486953D414}"/>
    <dgm:cxn modelId="{FB0C5C2C-CD1A-43B5-B6E8-4AB1AAD144EE}" type="presOf" srcId="{C9EA1247-C073-434A-9FD2-3F01F6E77F30}" destId="{62D9B12B-161C-4912-A2F0-F257F0D7528F}" srcOrd="1" destOrd="0" presId="urn:microsoft.com/office/officeart/2005/8/layout/orgChart1"/>
    <dgm:cxn modelId="{7C093B7E-B58E-4B5C-A08F-6F387357BA09}" type="presOf" srcId="{C9EA1247-C073-434A-9FD2-3F01F6E77F30}" destId="{653CF53F-1D92-41E9-BFB8-147DD3E36905}" srcOrd="0" destOrd="0" presId="urn:microsoft.com/office/officeart/2005/8/layout/orgChart1"/>
    <dgm:cxn modelId="{1345D697-7361-425D-B884-11B93706223C}" type="presOf" srcId="{D0A49233-5D92-4104-9B09-639AA38604E2}" destId="{4111DC57-3E4D-4C24-B3C5-D65D226F72A5}" srcOrd="0" destOrd="0" presId="urn:microsoft.com/office/officeart/2005/8/layout/orgChart1"/>
    <dgm:cxn modelId="{319436B9-A319-4B9D-B4F4-AD8813B55670}" srcId="{911D4448-3720-4CC3-A4EA-96B354E938D3}" destId="{D0A49233-5D92-4104-9B09-639AA38604E2}" srcOrd="0" destOrd="0" parTransId="{53E84CD3-A1AC-44F1-89AD-3CAA4C40A25D}" sibTransId="{5D083E77-F7D4-4C01-BBEB-68350FCD1672}"/>
    <dgm:cxn modelId="{E8D071D3-2E47-4DD6-999D-FFC2285C5781}" type="presOf" srcId="{911D4448-3720-4CC3-A4EA-96B354E938D3}" destId="{4CB48D7A-3389-4148-A770-46DB11B64911}" srcOrd="0" destOrd="0" presId="urn:microsoft.com/office/officeart/2005/8/layout/orgChart1"/>
    <dgm:cxn modelId="{940F53E4-F88E-466A-A830-6692F7392C32}" type="presOf" srcId="{BEBF6CE8-6CB7-498C-80E1-57B096BDE94D}" destId="{798C740C-6FAF-4D8D-A64D-C13A09BE8559}" srcOrd="0" destOrd="0" presId="urn:microsoft.com/office/officeart/2005/8/layout/orgChart1"/>
    <dgm:cxn modelId="{F50230F8-40CE-42F9-A2B3-379152BB5BB1}" type="presOf" srcId="{7966E851-B236-4A20-8428-20B44BCE3954}" destId="{BA373799-6DB6-4251-83A4-045C78E09819}" srcOrd="0" destOrd="0" presId="urn:microsoft.com/office/officeart/2005/8/layout/orgChart1"/>
    <dgm:cxn modelId="{BD27E4F9-492B-48E3-8EDC-74EFAD057B87}" type="presOf" srcId="{D0A49233-5D92-4104-9B09-639AA38604E2}" destId="{824B074D-E739-44CA-A29F-3D17032900E3}" srcOrd="1" destOrd="0" presId="urn:microsoft.com/office/officeart/2005/8/layout/orgChart1"/>
    <dgm:cxn modelId="{3DADB17C-BC5F-42DE-8292-5D89052C5C66}" type="presParOf" srcId="{798C740C-6FAF-4D8D-A64D-C13A09BE8559}" destId="{A0F0BE46-27D7-4E7E-A7C5-3FDD62519D20}" srcOrd="0" destOrd="0" presId="urn:microsoft.com/office/officeart/2005/8/layout/orgChart1"/>
    <dgm:cxn modelId="{929B3A3D-FF72-4037-80AD-E4DDE2FC7CB1}" type="presParOf" srcId="{A0F0BE46-27D7-4E7E-A7C5-3FDD62519D20}" destId="{C9149BB9-398F-4ED0-BB65-4A23D41830DC}" srcOrd="0" destOrd="0" presId="urn:microsoft.com/office/officeart/2005/8/layout/orgChart1"/>
    <dgm:cxn modelId="{0A187817-8523-46C2-98EF-C9314EAF6BB3}" type="presParOf" srcId="{C9149BB9-398F-4ED0-BB65-4A23D41830DC}" destId="{4CB48D7A-3389-4148-A770-46DB11B64911}" srcOrd="0" destOrd="0" presId="urn:microsoft.com/office/officeart/2005/8/layout/orgChart1"/>
    <dgm:cxn modelId="{C576F975-271B-4D70-82EA-00011B0F544A}" type="presParOf" srcId="{C9149BB9-398F-4ED0-BB65-4A23D41830DC}" destId="{0550A978-45E3-4DD9-AF34-86C87788D5FA}" srcOrd="1" destOrd="0" presId="urn:microsoft.com/office/officeart/2005/8/layout/orgChart1"/>
    <dgm:cxn modelId="{724B3355-5D22-4942-80AD-2FD62DCE83A6}" type="presParOf" srcId="{A0F0BE46-27D7-4E7E-A7C5-3FDD62519D20}" destId="{DA6F63D7-45EB-483E-ADA5-F864D6268F52}" srcOrd="1" destOrd="0" presId="urn:microsoft.com/office/officeart/2005/8/layout/orgChart1"/>
    <dgm:cxn modelId="{20B0C975-E2CE-4A58-98AD-1401B3F9E9A5}" type="presParOf" srcId="{A0F0BE46-27D7-4E7E-A7C5-3FDD62519D20}" destId="{ACC1471E-9CA2-453A-82E3-53BC1669EB7A}" srcOrd="2" destOrd="0" presId="urn:microsoft.com/office/officeart/2005/8/layout/orgChart1"/>
    <dgm:cxn modelId="{159EF0F8-6E83-4783-B9F0-36B22C217B78}" type="presParOf" srcId="{ACC1471E-9CA2-453A-82E3-53BC1669EB7A}" destId="{99E67EF1-6763-4709-90C4-159E122AA9F3}" srcOrd="0" destOrd="0" presId="urn:microsoft.com/office/officeart/2005/8/layout/orgChart1"/>
    <dgm:cxn modelId="{A781AE46-4E9E-4BF8-82B8-09DAF6C8224A}" type="presParOf" srcId="{ACC1471E-9CA2-453A-82E3-53BC1669EB7A}" destId="{49D7C982-28BD-4C92-B513-2DD3EE86A419}" srcOrd="1" destOrd="0" presId="urn:microsoft.com/office/officeart/2005/8/layout/orgChart1"/>
    <dgm:cxn modelId="{41EA6F55-4A4E-4E39-8C7D-71D7C9EEFD4E}" type="presParOf" srcId="{49D7C982-28BD-4C92-B513-2DD3EE86A419}" destId="{B53F1C1B-1C70-4D51-A1E7-E5CDC1E91AEA}" srcOrd="0" destOrd="0" presId="urn:microsoft.com/office/officeart/2005/8/layout/orgChart1"/>
    <dgm:cxn modelId="{5B14C34F-C16B-4A2E-98B0-11DD137C5BD5}" type="presParOf" srcId="{B53F1C1B-1C70-4D51-A1E7-E5CDC1E91AEA}" destId="{4111DC57-3E4D-4C24-B3C5-D65D226F72A5}" srcOrd="0" destOrd="0" presId="urn:microsoft.com/office/officeart/2005/8/layout/orgChart1"/>
    <dgm:cxn modelId="{093FC110-0EF1-44F5-B32B-1B6BB61103FB}" type="presParOf" srcId="{B53F1C1B-1C70-4D51-A1E7-E5CDC1E91AEA}" destId="{824B074D-E739-44CA-A29F-3D17032900E3}" srcOrd="1" destOrd="0" presId="urn:microsoft.com/office/officeart/2005/8/layout/orgChart1"/>
    <dgm:cxn modelId="{82013206-8855-47FE-8F33-C409B08EB26C}" type="presParOf" srcId="{49D7C982-28BD-4C92-B513-2DD3EE86A419}" destId="{9FA749E9-DE7A-49D7-A9BB-DE8A2887ABC0}" srcOrd="1" destOrd="0" presId="urn:microsoft.com/office/officeart/2005/8/layout/orgChart1"/>
    <dgm:cxn modelId="{72D56D48-4639-4250-AEC1-A68EC1FED5FB}" type="presParOf" srcId="{49D7C982-28BD-4C92-B513-2DD3EE86A419}" destId="{A11C9A8A-17B7-4E31-A27C-2782937DC0E7}" srcOrd="2" destOrd="0" presId="urn:microsoft.com/office/officeart/2005/8/layout/orgChart1"/>
    <dgm:cxn modelId="{6E64EF21-A085-4DDE-9B45-69970F390112}" type="presParOf" srcId="{ACC1471E-9CA2-453A-82E3-53BC1669EB7A}" destId="{BA373799-6DB6-4251-83A4-045C78E09819}" srcOrd="2" destOrd="0" presId="urn:microsoft.com/office/officeart/2005/8/layout/orgChart1"/>
    <dgm:cxn modelId="{865227FE-58B8-4637-BB6F-624AAC4152EB}" type="presParOf" srcId="{ACC1471E-9CA2-453A-82E3-53BC1669EB7A}" destId="{3034A51F-9E6B-429D-BF52-BC1DE6373E76}" srcOrd="3" destOrd="0" presId="urn:microsoft.com/office/officeart/2005/8/layout/orgChart1"/>
    <dgm:cxn modelId="{CE17E211-3D2A-4ABF-9777-ADDB68882C5E}" type="presParOf" srcId="{3034A51F-9E6B-429D-BF52-BC1DE6373E76}" destId="{A3CBD120-A942-449F-AA61-BAAD9DF80C99}" srcOrd="0" destOrd="0" presId="urn:microsoft.com/office/officeart/2005/8/layout/orgChart1"/>
    <dgm:cxn modelId="{DDCA9BD6-7F62-4146-9C85-414CBB295F06}" type="presParOf" srcId="{A3CBD120-A942-449F-AA61-BAAD9DF80C99}" destId="{653CF53F-1D92-41E9-BFB8-147DD3E36905}" srcOrd="0" destOrd="0" presId="urn:microsoft.com/office/officeart/2005/8/layout/orgChart1"/>
    <dgm:cxn modelId="{4DA7E150-B0EE-43BB-BABD-B2F6D4319014}" type="presParOf" srcId="{A3CBD120-A942-449F-AA61-BAAD9DF80C99}" destId="{62D9B12B-161C-4912-A2F0-F257F0D7528F}" srcOrd="1" destOrd="0" presId="urn:microsoft.com/office/officeart/2005/8/layout/orgChart1"/>
    <dgm:cxn modelId="{23DDBDDD-461D-4A13-8247-5F82A088410B}" type="presParOf" srcId="{3034A51F-9E6B-429D-BF52-BC1DE6373E76}" destId="{28534012-5ED4-4A9F-88E0-D29DA4C8A6F9}" srcOrd="1" destOrd="0" presId="urn:microsoft.com/office/officeart/2005/8/layout/orgChart1"/>
    <dgm:cxn modelId="{1F9490F4-A020-4E49-AB51-80436D86CE56}" type="presParOf" srcId="{3034A51F-9E6B-429D-BF52-BC1DE6373E76}" destId="{ACE214FC-131D-4670-A824-2008DF0F2E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F6CE8-6CB7-498C-80E1-57B096BDE94D}" type="doc">
      <dgm:prSet loTypeId="urn:microsoft.com/office/officeart/2005/8/layout/orgChart1" loCatId="hierarchy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11D4448-3720-4CC3-A4EA-96B354E938D3}">
      <dgm:prSet phldrT="[טקסט]"/>
      <dgm:spPr/>
      <dgm:t>
        <a:bodyPr/>
        <a:lstStyle/>
        <a:p>
          <a:r>
            <a:rPr lang="he-IL"/>
            <a:t>משתנה</a:t>
          </a:r>
          <a:endParaRPr lang="en-US"/>
        </a:p>
      </dgm:t>
    </dgm:pt>
    <dgm:pt modelId="{78D03982-DE3E-4DEF-9AFB-E8E9E0A177DC}" type="parTrans" cxnId="{AB1EE718-8E7B-45AD-80F7-DEA90EDEA2BA}">
      <dgm:prSet/>
      <dgm:spPr/>
      <dgm:t>
        <a:bodyPr/>
        <a:lstStyle/>
        <a:p>
          <a:endParaRPr lang="en-US"/>
        </a:p>
      </dgm:t>
    </dgm:pt>
    <dgm:pt modelId="{B9B10B71-44B0-4D50-AAD4-82832945AA3C}" type="sibTrans" cxnId="{AB1EE718-8E7B-45AD-80F7-DEA90EDEA2BA}">
      <dgm:prSet/>
      <dgm:spPr/>
      <dgm:t>
        <a:bodyPr/>
        <a:lstStyle/>
        <a:p>
          <a:endParaRPr lang="en-US"/>
        </a:p>
      </dgm:t>
    </dgm:pt>
    <dgm:pt modelId="{D0A49233-5D92-4104-9B09-639AA38604E2}" type="asst">
      <dgm:prSet phldrT="[טקסט]"/>
      <dgm:spPr/>
      <dgm:t>
        <a:bodyPr/>
        <a:lstStyle/>
        <a:p>
          <a:r>
            <a:rPr lang="he-IL"/>
            <a:t>איכותי</a:t>
          </a:r>
        </a:p>
      </dgm:t>
    </dgm:pt>
    <dgm:pt modelId="{53E84CD3-A1AC-44F1-89AD-3CAA4C40A25D}" type="parTrans" cxnId="{319436B9-A319-4B9D-B4F4-AD8813B55670}">
      <dgm:prSet/>
      <dgm:spPr/>
      <dgm:t>
        <a:bodyPr/>
        <a:lstStyle/>
        <a:p>
          <a:endParaRPr lang="en-US"/>
        </a:p>
      </dgm:t>
    </dgm:pt>
    <dgm:pt modelId="{5D083E77-F7D4-4C01-BBEB-68350FCD1672}" type="sibTrans" cxnId="{319436B9-A319-4B9D-B4F4-AD8813B55670}">
      <dgm:prSet/>
      <dgm:spPr/>
      <dgm:t>
        <a:bodyPr/>
        <a:lstStyle/>
        <a:p>
          <a:endParaRPr lang="en-US"/>
        </a:p>
      </dgm:t>
    </dgm:pt>
    <dgm:pt modelId="{C9EA1247-C073-434A-9FD2-3F01F6E77F30}" type="asst">
      <dgm:prSet phldrT="[טקסט]"/>
      <dgm:spPr/>
      <dgm:t>
        <a:bodyPr/>
        <a:lstStyle/>
        <a:p>
          <a:r>
            <a:rPr lang="he-IL"/>
            <a:t>כמותי</a:t>
          </a:r>
        </a:p>
      </dgm:t>
    </dgm:pt>
    <dgm:pt modelId="{54102C10-7A3F-46A5-A505-AC486953D414}" type="sibTrans" cxnId="{2B95BD25-3710-439A-8E2E-045DB82C21D9}">
      <dgm:prSet/>
      <dgm:spPr/>
      <dgm:t>
        <a:bodyPr/>
        <a:lstStyle/>
        <a:p>
          <a:endParaRPr lang="en-US"/>
        </a:p>
      </dgm:t>
    </dgm:pt>
    <dgm:pt modelId="{7966E851-B236-4A20-8428-20B44BCE3954}" type="parTrans" cxnId="{2B95BD25-3710-439A-8E2E-045DB82C21D9}">
      <dgm:prSet/>
      <dgm:spPr/>
      <dgm:t>
        <a:bodyPr/>
        <a:lstStyle/>
        <a:p>
          <a:endParaRPr lang="en-US"/>
        </a:p>
      </dgm:t>
    </dgm:pt>
    <dgm:pt modelId="{22CEA7FA-CDDD-4BB2-A677-8E2071C59F7C}" type="asst">
      <dgm:prSet phldrT="[טקסט]"/>
      <dgm:spPr/>
      <dgm:t>
        <a:bodyPr/>
        <a:lstStyle/>
        <a:p>
          <a:r>
            <a:rPr lang="he-IL"/>
            <a:t>בדיד</a:t>
          </a:r>
        </a:p>
      </dgm:t>
    </dgm:pt>
    <dgm:pt modelId="{B1FC41EE-04F8-4E4F-A492-EF3108194B5B}" type="parTrans" cxnId="{41DE82CB-4C03-4871-A43A-1FAE39523B31}">
      <dgm:prSet/>
      <dgm:spPr/>
      <dgm:t>
        <a:bodyPr/>
        <a:lstStyle/>
        <a:p>
          <a:endParaRPr lang="en-US"/>
        </a:p>
      </dgm:t>
    </dgm:pt>
    <dgm:pt modelId="{CD54037A-6FEE-45EC-B391-F5F6DD5A1794}" type="sibTrans" cxnId="{41DE82CB-4C03-4871-A43A-1FAE39523B31}">
      <dgm:prSet/>
      <dgm:spPr/>
      <dgm:t>
        <a:bodyPr/>
        <a:lstStyle/>
        <a:p>
          <a:endParaRPr lang="en-US"/>
        </a:p>
      </dgm:t>
    </dgm:pt>
    <dgm:pt modelId="{784B2D18-3BAA-4B32-9018-C25CDC4528C9}" type="asst">
      <dgm:prSet phldrT="[טקסט]"/>
      <dgm:spPr/>
      <dgm:t>
        <a:bodyPr/>
        <a:lstStyle/>
        <a:p>
          <a:r>
            <a:rPr lang="he-IL"/>
            <a:t>רציף</a:t>
          </a:r>
        </a:p>
      </dgm:t>
    </dgm:pt>
    <dgm:pt modelId="{5D3B2080-E892-40BB-9755-22A2CAC05665}" type="parTrans" cxnId="{910B0CA6-B8BA-44F8-8CDE-F85FB723C235}">
      <dgm:prSet/>
      <dgm:spPr/>
      <dgm:t>
        <a:bodyPr/>
        <a:lstStyle/>
        <a:p>
          <a:endParaRPr lang="en-US"/>
        </a:p>
      </dgm:t>
    </dgm:pt>
    <dgm:pt modelId="{22E16920-F910-4885-9A0A-41113ACB258C}" type="sibTrans" cxnId="{910B0CA6-B8BA-44F8-8CDE-F85FB723C235}">
      <dgm:prSet/>
      <dgm:spPr/>
      <dgm:t>
        <a:bodyPr/>
        <a:lstStyle/>
        <a:p>
          <a:endParaRPr lang="en-US"/>
        </a:p>
      </dgm:t>
    </dgm:pt>
    <dgm:pt modelId="{798C740C-6FAF-4D8D-A64D-C13A09BE8559}" type="pres">
      <dgm:prSet presAssocID="{BEBF6CE8-6CB7-498C-80E1-57B096BDE9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F0BE46-27D7-4E7E-A7C5-3FDD62519D20}" type="pres">
      <dgm:prSet presAssocID="{911D4448-3720-4CC3-A4EA-96B354E938D3}" presName="hierRoot1" presStyleCnt="0">
        <dgm:presLayoutVars>
          <dgm:hierBranch val="init"/>
        </dgm:presLayoutVars>
      </dgm:prSet>
      <dgm:spPr/>
    </dgm:pt>
    <dgm:pt modelId="{C9149BB9-398F-4ED0-BB65-4A23D41830DC}" type="pres">
      <dgm:prSet presAssocID="{911D4448-3720-4CC3-A4EA-96B354E938D3}" presName="rootComposite1" presStyleCnt="0"/>
      <dgm:spPr/>
    </dgm:pt>
    <dgm:pt modelId="{4CB48D7A-3389-4148-A770-46DB11B64911}" type="pres">
      <dgm:prSet presAssocID="{911D4448-3720-4CC3-A4EA-96B354E938D3}" presName="rootText1" presStyleLbl="node0" presStyleIdx="0" presStyleCnt="1" custLinFactNeighborX="26808">
        <dgm:presLayoutVars>
          <dgm:chPref val="3"/>
        </dgm:presLayoutVars>
      </dgm:prSet>
      <dgm:spPr/>
    </dgm:pt>
    <dgm:pt modelId="{0550A978-45E3-4DD9-AF34-86C87788D5FA}" type="pres">
      <dgm:prSet presAssocID="{911D4448-3720-4CC3-A4EA-96B354E938D3}" presName="rootConnector1" presStyleLbl="node1" presStyleIdx="0" presStyleCnt="0"/>
      <dgm:spPr/>
    </dgm:pt>
    <dgm:pt modelId="{DA6F63D7-45EB-483E-ADA5-F864D6268F52}" type="pres">
      <dgm:prSet presAssocID="{911D4448-3720-4CC3-A4EA-96B354E938D3}" presName="hierChild2" presStyleCnt="0"/>
      <dgm:spPr/>
    </dgm:pt>
    <dgm:pt modelId="{ACC1471E-9CA2-453A-82E3-53BC1669EB7A}" type="pres">
      <dgm:prSet presAssocID="{911D4448-3720-4CC3-A4EA-96B354E938D3}" presName="hierChild3" presStyleCnt="0"/>
      <dgm:spPr/>
    </dgm:pt>
    <dgm:pt modelId="{99E67EF1-6763-4709-90C4-159E122AA9F3}" type="pres">
      <dgm:prSet presAssocID="{53E84CD3-A1AC-44F1-89AD-3CAA4C40A25D}" presName="Name111" presStyleLbl="parChTrans1D2" presStyleIdx="0" presStyleCnt="2"/>
      <dgm:spPr/>
    </dgm:pt>
    <dgm:pt modelId="{49D7C982-28BD-4C92-B513-2DD3EE86A419}" type="pres">
      <dgm:prSet presAssocID="{D0A49233-5D92-4104-9B09-639AA38604E2}" presName="hierRoot3" presStyleCnt="0">
        <dgm:presLayoutVars>
          <dgm:hierBranch val="init"/>
        </dgm:presLayoutVars>
      </dgm:prSet>
      <dgm:spPr/>
    </dgm:pt>
    <dgm:pt modelId="{B53F1C1B-1C70-4D51-A1E7-E5CDC1E91AEA}" type="pres">
      <dgm:prSet presAssocID="{D0A49233-5D92-4104-9B09-639AA38604E2}" presName="rootComposite3" presStyleCnt="0"/>
      <dgm:spPr/>
    </dgm:pt>
    <dgm:pt modelId="{4111DC57-3E4D-4C24-B3C5-D65D226F72A5}" type="pres">
      <dgm:prSet presAssocID="{D0A49233-5D92-4104-9B09-639AA38604E2}" presName="rootText3" presStyleLbl="asst1" presStyleIdx="0" presStyleCnt="4">
        <dgm:presLayoutVars>
          <dgm:chPref val="3"/>
        </dgm:presLayoutVars>
      </dgm:prSet>
      <dgm:spPr/>
    </dgm:pt>
    <dgm:pt modelId="{824B074D-E739-44CA-A29F-3D17032900E3}" type="pres">
      <dgm:prSet presAssocID="{D0A49233-5D92-4104-9B09-639AA38604E2}" presName="rootConnector3" presStyleLbl="asst1" presStyleIdx="0" presStyleCnt="4"/>
      <dgm:spPr/>
    </dgm:pt>
    <dgm:pt modelId="{9FA749E9-DE7A-49D7-A9BB-DE8A2887ABC0}" type="pres">
      <dgm:prSet presAssocID="{D0A49233-5D92-4104-9B09-639AA38604E2}" presName="hierChild6" presStyleCnt="0"/>
      <dgm:spPr/>
    </dgm:pt>
    <dgm:pt modelId="{A11C9A8A-17B7-4E31-A27C-2782937DC0E7}" type="pres">
      <dgm:prSet presAssocID="{D0A49233-5D92-4104-9B09-639AA38604E2}" presName="hierChild7" presStyleCnt="0"/>
      <dgm:spPr/>
    </dgm:pt>
    <dgm:pt modelId="{BA373799-6DB6-4251-83A4-045C78E09819}" type="pres">
      <dgm:prSet presAssocID="{7966E851-B236-4A20-8428-20B44BCE3954}" presName="Name111" presStyleLbl="parChTrans1D2" presStyleIdx="1" presStyleCnt="2"/>
      <dgm:spPr/>
    </dgm:pt>
    <dgm:pt modelId="{3034A51F-9E6B-429D-BF52-BC1DE6373E76}" type="pres">
      <dgm:prSet presAssocID="{C9EA1247-C073-434A-9FD2-3F01F6E77F30}" presName="hierRoot3" presStyleCnt="0">
        <dgm:presLayoutVars>
          <dgm:hierBranch val="init"/>
        </dgm:presLayoutVars>
      </dgm:prSet>
      <dgm:spPr/>
    </dgm:pt>
    <dgm:pt modelId="{A3CBD120-A942-449F-AA61-BAAD9DF80C99}" type="pres">
      <dgm:prSet presAssocID="{C9EA1247-C073-434A-9FD2-3F01F6E77F30}" presName="rootComposite3" presStyleCnt="0"/>
      <dgm:spPr/>
    </dgm:pt>
    <dgm:pt modelId="{653CF53F-1D92-41E9-BFB8-147DD3E36905}" type="pres">
      <dgm:prSet presAssocID="{C9EA1247-C073-434A-9FD2-3F01F6E77F30}" presName="rootText3" presStyleLbl="asst1" presStyleIdx="1" presStyleCnt="4">
        <dgm:presLayoutVars>
          <dgm:chPref val="3"/>
        </dgm:presLayoutVars>
      </dgm:prSet>
      <dgm:spPr/>
    </dgm:pt>
    <dgm:pt modelId="{62D9B12B-161C-4912-A2F0-F257F0D7528F}" type="pres">
      <dgm:prSet presAssocID="{C9EA1247-C073-434A-9FD2-3F01F6E77F30}" presName="rootConnector3" presStyleLbl="asst1" presStyleIdx="1" presStyleCnt="4"/>
      <dgm:spPr/>
    </dgm:pt>
    <dgm:pt modelId="{28534012-5ED4-4A9F-88E0-D29DA4C8A6F9}" type="pres">
      <dgm:prSet presAssocID="{C9EA1247-C073-434A-9FD2-3F01F6E77F30}" presName="hierChild6" presStyleCnt="0"/>
      <dgm:spPr/>
    </dgm:pt>
    <dgm:pt modelId="{ACE214FC-131D-4670-A824-2008DF0F2E4B}" type="pres">
      <dgm:prSet presAssocID="{C9EA1247-C073-434A-9FD2-3F01F6E77F30}" presName="hierChild7" presStyleCnt="0"/>
      <dgm:spPr/>
    </dgm:pt>
    <dgm:pt modelId="{A7008BAC-2EC3-4785-9652-1A6C929671BD}" type="pres">
      <dgm:prSet presAssocID="{B1FC41EE-04F8-4E4F-A492-EF3108194B5B}" presName="Name111" presStyleLbl="parChTrans1D3" presStyleIdx="0" presStyleCnt="2"/>
      <dgm:spPr/>
    </dgm:pt>
    <dgm:pt modelId="{3619CC64-635E-4784-B34E-A786CD76E2ED}" type="pres">
      <dgm:prSet presAssocID="{22CEA7FA-CDDD-4BB2-A677-8E2071C59F7C}" presName="hierRoot3" presStyleCnt="0">
        <dgm:presLayoutVars>
          <dgm:hierBranch val="init"/>
        </dgm:presLayoutVars>
      </dgm:prSet>
      <dgm:spPr/>
    </dgm:pt>
    <dgm:pt modelId="{9ED71249-42C6-44F3-9EF7-C453459C0E15}" type="pres">
      <dgm:prSet presAssocID="{22CEA7FA-CDDD-4BB2-A677-8E2071C59F7C}" presName="rootComposite3" presStyleCnt="0"/>
      <dgm:spPr/>
    </dgm:pt>
    <dgm:pt modelId="{E1FE46C3-580C-4DB2-8EBA-46455C8DC92D}" type="pres">
      <dgm:prSet presAssocID="{22CEA7FA-CDDD-4BB2-A677-8E2071C59F7C}" presName="rootText3" presStyleLbl="asst1" presStyleIdx="2" presStyleCnt="4">
        <dgm:presLayoutVars>
          <dgm:chPref val="3"/>
        </dgm:presLayoutVars>
      </dgm:prSet>
      <dgm:spPr/>
    </dgm:pt>
    <dgm:pt modelId="{4E0B7E51-5FD8-4D6C-9760-61DAC22486CA}" type="pres">
      <dgm:prSet presAssocID="{22CEA7FA-CDDD-4BB2-A677-8E2071C59F7C}" presName="rootConnector3" presStyleLbl="asst1" presStyleIdx="2" presStyleCnt="4"/>
      <dgm:spPr/>
    </dgm:pt>
    <dgm:pt modelId="{2C68A8D2-0A41-4B36-AF9F-BE64049F2B2D}" type="pres">
      <dgm:prSet presAssocID="{22CEA7FA-CDDD-4BB2-A677-8E2071C59F7C}" presName="hierChild6" presStyleCnt="0"/>
      <dgm:spPr/>
    </dgm:pt>
    <dgm:pt modelId="{6BBA4E05-30BD-4F93-9E6B-AB16E0F13248}" type="pres">
      <dgm:prSet presAssocID="{22CEA7FA-CDDD-4BB2-A677-8E2071C59F7C}" presName="hierChild7" presStyleCnt="0"/>
      <dgm:spPr/>
    </dgm:pt>
    <dgm:pt modelId="{131695D0-BD85-4C2F-9DAB-97A435012924}" type="pres">
      <dgm:prSet presAssocID="{5D3B2080-E892-40BB-9755-22A2CAC05665}" presName="Name111" presStyleLbl="parChTrans1D3" presStyleIdx="1" presStyleCnt="2"/>
      <dgm:spPr/>
    </dgm:pt>
    <dgm:pt modelId="{14521176-595B-4B7B-8B8F-7943A182A1F8}" type="pres">
      <dgm:prSet presAssocID="{784B2D18-3BAA-4B32-9018-C25CDC4528C9}" presName="hierRoot3" presStyleCnt="0">
        <dgm:presLayoutVars>
          <dgm:hierBranch val="init"/>
        </dgm:presLayoutVars>
      </dgm:prSet>
      <dgm:spPr/>
    </dgm:pt>
    <dgm:pt modelId="{94A5041F-E0B8-44FB-9EBF-D420D0954ED6}" type="pres">
      <dgm:prSet presAssocID="{784B2D18-3BAA-4B32-9018-C25CDC4528C9}" presName="rootComposite3" presStyleCnt="0"/>
      <dgm:spPr/>
    </dgm:pt>
    <dgm:pt modelId="{B39F1B93-8F50-4EB1-AFAC-DDDB0683822D}" type="pres">
      <dgm:prSet presAssocID="{784B2D18-3BAA-4B32-9018-C25CDC4528C9}" presName="rootText3" presStyleLbl="asst1" presStyleIdx="3" presStyleCnt="4">
        <dgm:presLayoutVars>
          <dgm:chPref val="3"/>
        </dgm:presLayoutVars>
      </dgm:prSet>
      <dgm:spPr/>
    </dgm:pt>
    <dgm:pt modelId="{F690BB56-765D-4A04-B303-7881B7E4132F}" type="pres">
      <dgm:prSet presAssocID="{784B2D18-3BAA-4B32-9018-C25CDC4528C9}" presName="rootConnector3" presStyleLbl="asst1" presStyleIdx="3" presStyleCnt="4"/>
      <dgm:spPr/>
    </dgm:pt>
    <dgm:pt modelId="{54881443-2853-4406-8697-1728E28343D9}" type="pres">
      <dgm:prSet presAssocID="{784B2D18-3BAA-4B32-9018-C25CDC4528C9}" presName="hierChild6" presStyleCnt="0"/>
      <dgm:spPr/>
    </dgm:pt>
    <dgm:pt modelId="{3652C7D3-C876-4C33-9EE5-13B330C0455C}" type="pres">
      <dgm:prSet presAssocID="{784B2D18-3BAA-4B32-9018-C25CDC4528C9}" presName="hierChild7" presStyleCnt="0"/>
      <dgm:spPr/>
    </dgm:pt>
  </dgm:ptLst>
  <dgm:cxnLst>
    <dgm:cxn modelId="{F7347B05-F691-4CF5-9ECC-E00B25B066F3}" type="presOf" srcId="{B1FC41EE-04F8-4E4F-A492-EF3108194B5B}" destId="{A7008BAC-2EC3-4785-9652-1A6C929671BD}" srcOrd="0" destOrd="0" presId="urn:microsoft.com/office/officeart/2005/8/layout/orgChart1"/>
    <dgm:cxn modelId="{A2D8EB05-F412-446A-874B-9327A920AC52}" type="presOf" srcId="{53E84CD3-A1AC-44F1-89AD-3CAA4C40A25D}" destId="{99E67EF1-6763-4709-90C4-159E122AA9F3}" srcOrd="0" destOrd="0" presId="urn:microsoft.com/office/officeart/2005/8/layout/orgChart1"/>
    <dgm:cxn modelId="{53B1900A-D92D-41A9-BBBF-0A352642F6E2}" type="presOf" srcId="{911D4448-3720-4CC3-A4EA-96B354E938D3}" destId="{0550A978-45E3-4DD9-AF34-86C87788D5FA}" srcOrd="1" destOrd="0" presId="urn:microsoft.com/office/officeart/2005/8/layout/orgChart1"/>
    <dgm:cxn modelId="{AB1EE718-8E7B-45AD-80F7-DEA90EDEA2BA}" srcId="{BEBF6CE8-6CB7-498C-80E1-57B096BDE94D}" destId="{911D4448-3720-4CC3-A4EA-96B354E938D3}" srcOrd="0" destOrd="0" parTransId="{78D03982-DE3E-4DEF-9AFB-E8E9E0A177DC}" sibTransId="{B9B10B71-44B0-4D50-AAD4-82832945AA3C}"/>
    <dgm:cxn modelId="{10958419-B2C2-4C03-AB77-E97DA3C098DB}" type="presOf" srcId="{784B2D18-3BAA-4B32-9018-C25CDC4528C9}" destId="{B39F1B93-8F50-4EB1-AFAC-DDDB0683822D}" srcOrd="0" destOrd="0" presId="urn:microsoft.com/office/officeart/2005/8/layout/orgChart1"/>
    <dgm:cxn modelId="{2B95BD25-3710-439A-8E2E-045DB82C21D9}" srcId="{911D4448-3720-4CC3-A4EA-96B354E938D3}" destId="{C9EA1247-C073-434A-9FD2-3F01F6E77F30}" srcOrd="1" destOrd="0" parTransId="{7966E851-B236-4A20-8428-20B44BCE3954}" sibTransId="{54102C10-7A3F-46A5-A505-AC486953D414}"/>
    <dgm:cxn modelId="{FB0C5C2C-CD1A-43B5-B6E8-4AB1AAD144EE}" type="presOf" srcId="{C9EA1247-C073-434A-9FD2-3F01F6E77F30}" destId="{62D9B12B-161C-4912-A2F0-F257F0D7528F}" srcOrd="1" destOrd="0" presId="urn:microsoft.com/office/officeart/2005/8/layout/orgChart1"/>
    <dgm:cxn modelId="{B234FE47-8589-4ABA-B018-8781B7EC8D15}" type="presOf" srcId="{5D3B2080-E892-40BB-9755-22A2CAC05665}" destId="{131695D0-BD85-4C2F-9DAB-97A435012924}" srcOrd="0" destOrd="0" presId="urn:microsoft.com/office/officeart/2005/8/layout/orgChart1"/>
    <dgm:cxn modelId="{AA963E7A-4865-4332-BD2B-44E9C637C9BF}" type="presOf" srcId="{22CEA7FA-CDDD-4BB2-A677-8E2071C59F7C}" destId="{4E0B7E51-5FD8-4D6C-9760-61DAC22486CA}" srcOrd="1" destOrd="0" presId="urn:microsoft.com/office/officeart/2005/8/layout/orgChart1"/>
    <dgm:cxn modelId="{7C093B7E-B58E-4B5C-A08F-6F387357BA09}" type="presOf" srcId="{C9EA1247-C073-434A-9FD2-3F01F6E77F30}" destId="{653CF53F-1D92-41E9-BFB8-147DD3E36905}" srcOrd="0" destOrd="0" presId="urn:microsoft.com/office/officeart/2005/8/layout/orgChart1"/>
    <dgm:cxn modelId="{790E1A80-C491-42AD-B106-EEA9FE0AE29F}" type="presOf" srcId="{784B2D18-3BAA-4B32-9018-C25CDC4528C9}" destId="{F690BB56-765D-4A04-B303-7881B7E4132F}" srcOrd="1" destOrd="0" presId="urn:microsoft.com/office/officeart/2005/8/layout/orgChart1"/>
    <dgm:cxn modelId="{A60FE481-2227-4F0E-94B9-3E34E9411EB4}" type="presOf" srcId="{22CEA7FA-CDDD-4BB2-A677-8E2071C59F7C}" destId="{E1FE46C3-580C-4DB2-8EBA-46455C8DC92D}" srcOrd="0" destOrd="0" presId="urn:microsoft.com/office/officeart/2005/8/layout/orgChart1"/>
    <dgm:cxn modelId="{1345D697-7361-425D-B884-11B93706223C}" type="presOf" srcId="{D0A49233-5D92-4104-9B09-639AA38604E2}" destId="{4111DC57-3E4D-4C24-B3C5-D65D226F72A5}" srcOrd="0" destOrd="0" presId="urn:microsoft.com/office/officeart/2005/8/layout/orgChart1"/>
    <dgm:cxn modelId="{910B0CA6-B8BA-44F8-8CDE-F85FB723C235}" srcId="{C9EA1247-C073-434A-9FD2-3F01F6E77F30}" destId="{784B2D18-3BAA-4B32-9018-C25CDC4528C9}" srcOrd="1" destOrd="0" parTransId="{5D3B2080-E892-40BB-9755-22A2CAC05665}" sibTransId="{22E16920-F910-4885-9A0A-41113ACB258C}"/>
    <dgm:cxn modelId="{319436B9-A319-4B9D-B4F4-AD8813B55670}" srcId="{911D4448-3720-4CC3-A4EA-96B354E938D3}" destId="{D0A49233-5D92-4104-9B09-639AA38604E2}" srcOrd="0" destOrd="0" parTransId="{53E84CD3-A1AC-44F1-89AD-3CAA4C40A25D}" sibTransId="{5D083E77-F7D4-4C01-BBEB-68350FCD1672}"/>
    <dgm:cxn modelId="{41DE82CB-4C03-4871-A43A-1FAE39523B31}" srcId="{C9EA1247-C073-434A-9FD2-3F01F6E77F30}" destId="{22CEA7FA-CDDD-4BB2-A677-8E2071C59F7C}" srcOrd="0" destOrd="0" parTransId="{B1FC41EE-04F8-4E4F-A492-EF3108194B5B}" sibTransId="{CD54037A-6FEE-45EC-B391-F5F6DD5A1794}"/>
    <dgm:cxn modelId="{E8D071D3-2E47-4DD6-999D-FFC2285C5781}" type="presOf" srcId="{911D4448-3720-4CC3-A4EA-96B354E938D3}" destId="{4CB48D7A-3389-4148-A770-46DB11B64911}" srcOrd="0" destOrd="0" presId="urn:microsoft.com/office/officeart/2005/8/layout/orgChart1"/>
    <dgm:cxn modelId="{940F53E4-F88E-466A-A830-6692F7392C32}" type="presOf" srcId="{BEBF6CE8-6CB7-498C-80E1-57B096BDE94D}" destId="{798C740C-6FAF-4D8D-A64D-C13A09BE8559}" srcOrd="0" destOrd="0" presId="urn:microsoft.com/office/officeart/2005/8/layout/orgChart1"/>
    <dgm:cxn modelId="{F50230F8-40CE-42F9-A2B3-379152BB5BB1}" type="presOf" srcId="{7966E851-B236-4A20-8428-20B44BCE3954}" destId="{BA373799-6DB6-4251-83A4-045C78E09819}" srcOrd="0" destOrd="0" presId="urn:microsoft.com/office/officeart/2005/8/layout/orgChart1"/>
    <dgm:cxn modelId="{BD27E4F9-492B-48E3-8EDC-74EFAD057B87}" type="presOf" srcId="{D0A49233-5D92-4104-9B09-639AA38604E2}" destId="{824B074D-E739-44CA-A29F-3D17032900E3}" srcOrd="1" destOrd="0" presId="urn:microsoft.com/office/officeart/2005/8/layout/orgChart1"/>
    <dgm:cxn modelId="{3DADB17C-BC5F-42DE-8292-5D89052C5C66}" type="presParOf" srcId="{798C740C-6FAF-4D8D-A64D-C13A09BE8559}" destId="{A0F0BE46-27D7-4E7E-A7C5-3FDD62519D20}" srcOrd="0" destOrd="0" presId="urn:microsoft.com/office/officeart/2005/8/layout/orgChart1"/>
    <dgm:cxn modelId="{929B3A3D-FF72-4037-80AD-E4DDE2FC7CB1}" type="presParOf" srcId="{A0F0BE46-27D7-4E7E-A7C5-3FDD62519D20}" destId="{C9149BB9-398F-4ED0-BB65-4A23D41830DC}" srcOrd="0" destOrd="0" presId="urn:microsoft.com/office/officeart/2005/8/layout/orgChart1"/>
    <dgm:cxn modelId="{0A187817-8523-46C2-98EF-C9314EAF6BB3}" type="presParOf" srcId="{C9149BB9-398F-4ED0-BB65-4A23D41830DC}" destId="{4CB48D7A-3389-4148-A770-46DB11B64911}" srcOrd="0" destOrd="0" presId="urn:microsoft.com/office/officeart/2005/8/layout/orgChart1"/>
    <dgm:cxn modelId="{C576F975-271B-4D70-82EA-00011B0F544A}" type="presParOf" srcId="{C9149BB9-398F-4ED0-BB65-4A23D41830DC}" destId="{0550A978-45E3-4DD9-AF34-86C87788D5FA}" srcOrd="1" destOrd="0" presId="urn:microsoft.com/office/officeart/2005/8/layout/orgChart1"/>
    <dgm:cxn modelId="{724B3355-5D22-4942-80AD-2FD62DCE83A6}" type="presParOf" srcId="{A0F0BE46-27D7-4E7E-A7C5-3FDD62519D20}" destId="{DA6F63D7-45EB-483E-ADA5-F864D6268F52}" srcOrd="1" destOrd="0" presId="urn:microsoft.com/office/officeart/2005/8/layout/orgChart1"/>
    <dgm:cxn modelId="{20B0C975-E2CE-4A58-98AD-1401B3F9E9A5}" type="presParOf" srcId="{A0F0BE46-27D7-4E7E-A7C5-3FDD62519D20}" destId="{ACC1471E-9CA2-453A-82E3-53BC1669EB7A}" srcOrd="2" destOrd="0" presId="urn:microsoft.com/office/officeart/2005/8/layout/orgChart1"/>
    <dgm:cxn modelId="{159EF0F8-6E83-4783-B9F0-36B22C217B78}" type="presParOf" srcId="{ACC1471E-9CA2-453A-82E3-53BC1669EB7A}" destId="{99E67EF1-6763-4709-90C4-159E122AA9F3}" srcOrd="0" destOrd="0" presId="urn:microsoft.com/office/officeart/2005/8/layout/orgChart1"/>
    <dgm:cxn modelId="{A781AE46-4E9E-4BF8-82B8-09DAF6C8224A}" type="presParOf" srcId="{ACC1471E-9CA2-453A-82E3-53BC1669EB7A}" destId="{49D7C982-28BD-4C92-B513-2DD3EE86A419}" srcOrd="1" destOrd="0" presId="urn:microsoft.com/office/officeart/2005/8/layout/orgChart1"/>
    <dgm:cxn modelId="{41EA6F55-4A4E-4E39-8C7D-71D7C9EEFD4E}" type="presParOf" srcId="{49D7C982-28BD-4C92-B513-2DD3EE86A419}" destId="{B53F1C1B-1C70-4D51-A1E7-E5CDC1E91AEA}" srcOrd="0" destOrd="0" presId="urn:microsoft.com/office/officeart/2005/8/layout/orgChart1"/>
    <dgm:cxn modelId="{5B14C34F-C16B-4A2E-98B0-11DD137C5BD5}" type="presParOf" srcId="{B53F1C1B-1C70-4D51-A1E7-E5CDC1E91AEA}" destId="{4111DC57-3E4D-4C24-B3C5-D65D226F72A5}" srcOrd="0" destOrd="0" presId="urn:microsoft.com/office/officeart/2005/8/layout/orgChart1"/>
    <dgm:cxn modelId="{093FC110-0EF1-44F5-B32B-1B6BB61103FB}" type="presParOf" srcId="{B53F1C1B-1C70-4D51-A1E7-E5CDC1E91AEA}" destId="{824B074D-E739-44CA-A29F-3D17032900E3}" srcOrd="1" destOrd="0" presId="urn:microsoft.com/office/officeart/2005/8/layout/orgChart1"/>
    <dgm:cxn modelId="{82013206-8855-47FE-8F33-C409B08EB26C}" type="presParOf" srcId="{49D7C982-28BD-4C92-B513-2DD3EE86A419}" destId="{9FA749E9-DE7A-49D7-A9BB-DE8A2887ABC0}" srcOrd="1" destOrd="0" presId="urn:microsoft.com/office/officeart/2005/8/layout/orgChart1"/>
    <dgm:cxn modelId="{72D56D48-4639-4250-AEC1-A68EC1FED5FB}" type="presParOf" srcId="{49D7C982-28BD-4C92-B513-2DD3EE86A419}" destId="{A11C9A8A-17B7-4E31-A27C-2782937DC0E7}" srcOrd="2" destOrd="0" presId="urn:microsoft.com/office/officeart/2005/8/layout/orgChart1"/>
    <dgm:cxn modelId="{6E64EF21-A085-4DDE-9B45-69970F390112}" type="presParOf" srcId="{ACC1471E-9CA2-453A-82E3-53BC1669EB7A}" destId="{BA373799-6DB6-4251-83A4-045C78E09819}" srcOrd="2" destOrd="0" presId="urn:microsoft.com/office/officeart/2005/8/layout/orgChart1"/>
    <dgm:cxn modelId="{865227FE-58B8-4637-BB6F-624AAC4152EB}" type="presParOf" srcId="{ACC1471E-9CA2-453A-82E3-53BC1669EB7A}" destId="{3034A51F-9E6B-429D-BF52-BC1DE6373E76}" srcOrd="3" destOrd="0" presId="urn:microsoft.com/office/officeart/2005/8/layout/orgChart1"/>
    <dgm:cxn modelId="{CE17E211-3D2A-4ABF-9777-ADDB68882C5E}" type="presParOf" srcId="{3034A51F-9E6B-429D-BF52-BC1DE6373E76}" destId="{A3CBD120-A942-449F-AA61-BAAD9DF80C99}" srcOrd="0" destOrd="0" presId="urn:microsoft.com/office/officeart/2005/8/layout/orgChart1"/>
    <dgm:cxn modelId="{DDCA9BD6-7F62-4146-9C85-414CBB295F06}" type="presParOf" srcId="{A3CBD120-A942-449F-AA61-BAAD9DF80C99}" destId="{653CF53F-1D92-41E9-BFB8-147DD3E36905}" srcOrd="0" destOrd="0" presId="urn:microsoft.com/office/officeart/2005/8/layout/orgChart1"/>
    <dgm:cxn modelId="{4DA7E150-B0EE-43BB-BABD-B2F6D4319014}" type="presParOf" srcId="{A3CBD120-A942-449F-AA61-BAAD9DF80C99}" destId="{62D9B12B-161C-4912-A2F0-F257F0D7528F}" srcOrd="1" destOrd="0" presId="urn:microsoft.com/office/officeart/2005/8/layout/orgChart1"/>
    <dgm:cxn modelId="{23DDBDDD-461D-4A13-8247-5F82A088410B}" type="presParOf" srcId="{3034A51F-9E6B-429D-BF52-BC1DE6373E76}" destId="{28534012-5ED4-4A9F-88E0-D29DA4C8A6F9}" srcOrd="1" destOrd="0" presId="urn:microsoft.com/office/officeart/2005/8/layout/orgChart1"/>
    <dgm:cxn modelId="{1F9490F4-A020-4E49-AB51-80436D86CE56}" type="presParOf" srcId="{3034A51F-9E6B-429D-BF52-BC1DE6373E76}" destId="{ACE214FC-131D-4670-A824-2008DF0F2E4B}" srcOrd="2" destOrd="0" presId="urn:microsoft.com/office/officeart/2005/8/layout/orgChart1"/>
    <dgm:cxn modelId="{3CD42911-AC10-4FBB-8939-116C64B97C71}" type="presParOf" srcId="{ACE214FC-131D-4670-A824-2008DF0F2E4B}" destId="{A7008BAC-2EC3-4785-9652-1A6C929671BD}" srcOrd="0" destOrd="0" presId="urn:microsoft.com/office/officeart/2005/8/layout/orgChart1"/>
    <dgm:cxn modelId="{503B0A88-C33B-4DFC-87FA-B6D032E60C40}" type="presParOf" srcId="{ACE214FC-131D-4670-A824-2008DF0F2E4B}" destId="{3619CC64-635E-4784-B34E-A786CD76E2ED}" srcOrd="1" destOrd="0" presId="urn:microsoft.com/office/officeart/2005/8/layout/orgChart1"/>
    <dgm:cxn modelId="{E2BB36DC-78C3-42F3-B2BE-3560269450BE}" type="presParOf" srcId="{3619CC64-635E-4784-B34E-A786CD76E2ED}" destId="{9ED71249-42C6-44F3-9EF7-C453459C0E15}" srcOrd="0" destOrd="0" presId="urn:microsoft.com/office/officeart/2005/8/layout/orgChart1"/>
    <dgm:cxn modelId="{42339481-86A5-4B1C-966D-B86491F4AE69}" type="presParOf" srcId="{9ED71249-42C6-44F3-9EF7-C453459C0E15}" destId="{E1FE46C3-580C-4DB2-8EBA-46455C8DC92D}" srcOrd="0" destOrd="0" presId="urn:microsoft.com/office/officeart/2005/8/layout/orgChart1"/>
    <dgm:cxn modelId="{0030D59B-9718-4248-A142-F2FFFC137E95}" type="presParOf" srcId="{9ED71249-42C6-44F3-9EF7-C453459C0E15}" destId="{4E0B7E51-5FD8-4D6C-9760-61DAC22486CA}" srcOrd="1" destOrd="0" presId="urn:microsoft.com/office/officeart/2005/8/layout/orgChart1"/>
    <dgm:cxn modelId="{1B745412-544B-48B7-9227-9A5BE87AB680}" type="presParOf" srcId="{3619CC64-635E-4784-B34E-A786CD76E2ED}" destId="{2C68A8D2-0A41-4B36-AF9F-BE64049F2B2D}" srcOrd="1" destOrd="0" presId="urn:microsoft.com/office/officeart/2005/8/layout/orgChart1"/>
    <dgm:cxn modelId="{84D4485D-EB36-4406-85B5-DC2394CB07DF}" type="presParOf" srcId="{3619CC64-635E-4784-B34E-A786CD76E2ED}" destId="{6BBA4E05-30BD-4F93-9E6B-AB16E0F13248}" srcOrd="2" destOrd="0" presId="urn:microsoft.com/office/officeart/2005/8/layout/orgChart1"/>
    <dgm:cxn modelId="{E62EA906-71B8-4940-B316-556D42E2C77D}" type="presParOf" srcId="{ACE214FC-131D-4670-A824-2008DF0F2E4B}" destId="{131695D0-BD85-4C2F-9DAB-97A435012924}" srcOrd="2" destOrd="0" presId="urn:microsoft.com/office/officeart/2005/8/layout/orgChart1"/>
    <dgm:cxn modelId="{9C906F6C-9381-4B85-A808-AC0FB09C07C0}" type="presParOf" srcId="{ACE214FC-131D-4670-A824-2008DF0F2E4B}" destId="{14521176-595B-4B7B-8B8F-7943A182A1F8}" srcOrd="3" destOrd="0" presId="urn:microsoft.com/office/officeart/2005/8/layout/orgChart1"/>
    <dgm:cxn modelId="{FF7165FC-6AC4-4345-AFAC-196FAF745AFA}" type="presParOf" srcId="{14521176-595B-4B7B-8B8F-7943A182A1F8}" destId="{94A5041F-E0B8-44FB-9EBF-D420D0954ED6}" srcOrd="0" destOrd="0" presId="urn:microsoft.com/office/officeart/2005/8/layout/orgChart1"/>
    <dgm:cxn modelId="{4CAD629F-2876-41C8-A041-A5F22ACAB6C5}" type="presParOf" srcId="{94A5041F-E0B8-44FB-9EBF-D420D0954ED6}" destId="{B39F1B93-8F50-4EB1-AFAC-DDDB0683822D}" srcOrd="0" destOrd="0" presId="urn:microsoft.com/office/officeart/2005/8/layout/orgChart1"/>
    <dgm:cxn modelId="{DE116231-DC02-441E-A73C-D0C19F3ED876}" type="presParOf" srcId="{94A5041F-E0B8-44FB-9EBF-D420D0954ED6}" destId="{F690BB56-765D-4A04-B303-7881B7E4132F}" srcOrd="1" destOrd="0" presId="urn:microsoft.com/office/officeart/2005/8/layout/orgChart1"/>
    <dgm:cxn modelId="{CC034121-5E61-479E-8FF4-C77F04529A24}" type="presParOf" srcId="{14521176-595B-4B7B-8B8F-7943A182A1F8}" destId="{54881443-2853-4406-8697-1728E28343D9}" srcOrd="1" destOrd="0" presId="urn:microsoft.com/office/officeart/2005/8/layout/orgChart1"/>
    <dgm:cxn modelId="{2060E311-F95E-40AD-8271-4303155F7982}" type="presParOf" srcId="{14521176-595B-4B7B-8B8F-7943A182A1F8}" destId="{3652C7D3-C876-4C33-9EE5-13B330C0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BF6CE8-6CB7-498C-80E1-57B096BDE94D}" type="doc">
      <dgm:prSet loTypeId="urn:microsoft.com/office/officeart/2005/8/layout/orgChart1" loCatId="hierarchy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11D4448-3720-4CC3-A4EA-96B354E938D3}">
      <dgm:prSet phldrT="[טקסט]"/>
      <dgm:spPr/>
      <dgm:t>
        <a:bodyPr/>
        <a:lstStyle/>
        <a:p>
          <a:r>
            <a:rPr lang="he-IL"/>
            <a:t>משתנה</a:t>
          </a:r>
          <a:endParaRPr lang="en-US"/>
        </a:p>
      </dgm:t>
    </dgm:pt>
    <dgm:pt modelId="{78D03982-DE3E-4DEF-9AFB-E8E9E0A177DC}" type="parTrans" cxnId="{AB1EE718-8E7B-45AD-80F7-DEA90EDEA2BA}">
      <dgm:prSet/>
      <dgm:spPr/>
      <dgm:t>
        <a:bodyPr/>
        <a:lstStyle/>
        <a:p>
          <a:endParaRPr lang="en-US"/>
        </a:p>
      </dgm:t>
    </dgm:pt>
    <dgm:pt modelId="{B9B10B71-44B0-4D50-AAD4-82832945AA3C}" type="sibTrans" cxnId="{AB1EE718-8E7B-45AD-80F7-DEA90EDEA2BA}">
      <dgm:prSet/>
      <dgm:spPr/>
      <dgm:t>
        <a:bodyPr/>
        <a:lstStyle/>
        <a:p>
          <a:endParaRPr lang="en-US"/>
        </a:p>
      </dgm:t>
    </dgm:pt>
    <dgm:pt modelId="{D0A49233-5D92-4104-9B09-639AA38604E2}" type="asst">
      <dgm:prSet phldrT="[טקסט]"/>
      <dgm:spPr/>
      <dgm:t>
        <a:bodyPr/>
        <a:lstStyle/>
        <a:p>
          <a:r>
            <a:rPr lang="he-IL"/>
            <a:t>איכותי</a:t>
          </a:r>
        </a:p>
      </dgm:t>
    </dgm:pt>
    <dgm:pt modelId="{53E84CD3-A1AC-44F1-89AD-3CAA4C40A25D}" type="parTrans" cxnId="{319436B9-A319-4B9D-B4F4-AD8813B55670}">
      <dgm:prSet/>
      <dgm:spPr/>
      <dgm:t>
        <a:bodyPr/>
        <a:lstStyle/>
        <a:p>
          <a:endParaRPr lang="en-US"/>
        </a:p>
      </dgm:t>
    </dgm:pt>
    <dgm:pt modelId="{5D083E77-F7D4-4C01-BBEB-68350FCD1672}" type="sibTrans" cxnId="{319436B9-A319-4B9D-B4F4-AD8813B55670}">
      <dgm:prSet/>
      <dgm:spPr/>
      <dgm:t>
        <a:bodyPr/>
        <a:lstStyle/>
        <a:p>
          <a:endParaRPr lang="en-US"/>
        </a:p>
      </dgm:t>
    </dgm:pt>
    <dgm:pt modelId="{C9EA1247-C073-434A-9FD2-3F01F6E77F30}" type="asst">
      <dgm:prSet phldrT="[טקסט]"/>
      <dgm:spPr/>
      <dgm:t>
        <a:bodyPr/>
        <a:lstStyle/>
        <a:p>
          <a:r>
            <a:rPr lang="he-IL"/>
            <a:t>כמותי</a:t>
          </a:r>
        </a:p>
      </dgm:t>
    </dgm:pt>
    <dgm:pt modelId="{54102C10-7A3F-46A5-A505-AC486953D414}" type="sibTrans" cxnId="{2B95BD25-3710-439A-8E2E-045DB82C21D9}">
      <dgm:prSet/>
      <dgm:spPr/>
      <dgm:t>
        <a:bodyPr/>
        <a:lstStyle/>
        <a:p>
          <a:endParaRPr lang="en-US"/>
        </a:p>
      </dgm:t>
    </dgm:pt>
    <dgm:pt modelId="{7966E851-B236-4A20-8428-20B44BCE3954}" type="parTrans" cxnId="{2B95BD25-3710-439A-8E2E-045DB82C21D9}">
      <dgm:prSet/>
      <dgm:spPr/>
      <dgm:t>
        <a:bodyPr/>
        <a:lstStyle/>
        <a:p>
          <a:endParaRPr lang="en-US"/>
        </a:p>
      </dgm:t>
    </dgm:pt>
    <dgm:pt modelId="{22CEA7FA-CDDD-4BB2-A677-8E2071C59F7C}" type="asst">
      <dgm:prSet phldrT="[טקסט]"/>
      <dgm:spPr/>
      <dgm:t>
        <a:bodyPr/>
        <a:lstStyle/>
        <a:p>
          <a:r>
            <a:rPr lang="he-IL"/>
            <a:t>בדיד</a:t>
          </a:r>
        </a:p>
      </dgm:t>
    </dgm:pt>
    <dgm:pt modelId="{B1FC41EE-04F8-4E4F-A492-EF3108194B5B}" type="parTrans" cxnId="{41DE82CB-4C03-4871-A43A-1FAE39523B31}">
      <dgm:prSet/>
      <dgm:spPr/>
      <dgm:t>
        <a:bodyPr/>
        <a:lstStyle/>
        <a:p>
          <a:endParaRPr lang="en-US"/>
        </a:p>
      </dgm:t>
    </dgm:pt>
    <dgm:pt modelId="{CD54037A-6FEE-45EC-B391-F5F6DD5A1794}" type="sibTrans" cxnId="{41DE82CB-4C03-4871-A43A-1FAE39523B31}">
      <dgm:prSet/>
      <dgm:spPr/>
      <dgm:t>
        <a:bodyPr/>
        <a:lstStyle/>
        <a:p>
          <a:endParaRPr lang="en-US"/>
        </a:p>
      </dgm:t>
    </dgm:pt>
    <dgm:pt modelId="{784B2D18-3BAA-4B32-9018-C25CDC4528C9}" type="asst">
      <dgm:prSet phldrT="[טקסט]"/>
      <dgm:spPr/>
      <dgm:t>
        <a:bodyPr/>
        <a:lstStyle/>
        <a:p>
          <a:r>
            <a:rPr lang="he-IL"/>
            <a:t>רציף</a:t>
          </a:r>
        </a:p>
      </dgm:t>
    </dgm:pt>
    <dgm:pt modelId="{5D3B2080-E892-40BB-9755-22A2CAC05665}" type="parTrans" cxnId="{910B0CA6-B8BA-44F8-8CDE-F85FB723C235}">
      <dgm:prSet/>
      <dgm:spPr/>
      <dgm:t>
        <a:bodyPr/>
        <a:lstStyle/>
        <a:p>
          <a:endParaRPr lang="en-US"/>
        </a:p>
      </dgm:t>
    </dgm:pt>
    <dgm:pt modelId="{22E16920-F910-4885-9A0A-41113ACB258C}" type="sibTrans" cxnId="{910B0CA6-B8BA-44F8-8CDE-F85FB723C235}">
      <dgm:prSet/>
      <dgm:spPr/>
      <dgm:t>
        <a:bodyPr/>
        <a:lstStyle/>
        <a:p>
          <a:endParaRPr lang="en-US"/>
        </a:p>
      </dgm:t>
    </dgm:pt>
    <dgm:pt modelId="{798C740C-6FAF-4D8D-A64D-C13A09BE8559}" type="pres">
      <dgm:prSet presAssocID="{BEBF6CE8-6CB7-498C-80E1-57B096BDE9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F0BE46-27D7-4E7E-A7C5-3FDD62519D20}" type="pres">
      <dgm:prSet presAssocID="{911D4448-3720-4CC3-A4EA-96B354E938D3}" presName="hierRoot1" presStyleCnt="0">
        <dgm:presLayoutVars>
          <dgm:hierBranch val="init"/>
        </dgm:presLayoutVars>
      </dgm:prSet>
      <dgm:spPr/>
    </dgm:pt>
    <dgm:pt modelId="{C9149BB9-398F-4ED0-BB65-4A23D41830DC}" type="pres">
      <dgm:prSet presAssocID="{911D4448-3720-4CC3-A4EA-96B354E938D3}" presName="rootComposite1" presStyleCnt="0"/>
      <dgm:spPr/>
    </dgm:pt>
    <dgm:pt modelId="{4CB48D7A-3389-4148-A770-46DB11B64911}" type="pres">
      <dgm:prSet presAssocID="{911D4448-3720-4CC3-A4EA-96B354E938D3}" presName="rootText1" presStyleLbl="node0" presStyleIdx="0" presStyleCnt="1" custLinFactNeighborX="26808">
        <dgm:presLayoutVars>
          <dgm:chPref val="3"/>
        </dgm:presLayoutVars>
      </dgm:prSet>
      <dgm:spPr/>
    </dgm:pt>
    <dgm:pt modelId="{0550A978-45E3-4DD9-AF34-86C87788D5FA}" type="pres">
      <dgm:prSet presAssocID="{911D4448-3720-4CC3-A4EA-96B354E938D3}" presName="rootConnector1" presStyleLbl="node1" presStyleIdx="0" presStyleCnt="0"/>
      <dgm:spPr/>
    </dgm:pt>
    <dgm:pt modelId="{DA6F63D7-45EB-483E-ADA5-F864D6268F52}" type="pres">
      <dgm:prSet presAssocID="{911D4448-3720-4CC3-A4EA-96B354E938D3}" presName="hierChild2" presStyleCnt="0"/>
      <dgm:spPr/>
    </dgm:pt>
    <dgm:pt modelId="{ACC1471E-9CA2-453A-82E3-53BC1669EB7A}" type="pres">
      <dgm:prSet presAssocID="{911D4448-3720-4CC3-A4EA-96B354E938D3}" presName="hierChild3" presStyleCnt="0"/>
      <dgm:spPr/>
    </dgm:pt>
    <dgm:pt modelId="{99E67EF1-6763-4709-90C4-159E122AA9F3}" type="pres">
      <dgm:prSet presAssocID="{53E84CD3-A1AC-44F1-89AD-3CAA4C40A25D}" presName="Name111" presStyleLbl="parChTrans1D2" presStyleIdx="0" presStyleCnt="2"/>
      <dgm:spPr/>
    </dgm:pt>
    <dgm:pt modelId="{49D7C982-28BD-4C92-B513-2DD3EE86A419}" type="pres">
      <dgm:prSet presAssocID="{D0A49233-5D92-4104-9B09-639AA38604E2}" presName="hierRoot3" presStyleCnt="0">
        <dgm:presLayoutVars>
          <dgm:hierBranch val="init"/>
        </dgm:presLayoutVars>
      </dgm:prSet>
      <dgm:spPr/>
    </dgm:pt>
    <dgm:pt modelId="{B53F1C1B-1C70-4D51-A1E7-E5CDC1E91AEA}" type="pres">
      <dgm:prSet presAssocID="{D0A49233-5D92-4104-9B09-639AA38604E2}" presName="rootComposite3" presStyleCnt="0"/>
      <dgm:spPr/>
    </dgm:pt>
    <dgm:pt modelId="{4111DC57-3E4D-4C24-B3C5-D65D226F72A5}" type="pres">
      <dgm:prSet presAssocID="{D0A49233-5D92-4104-9B09-639AA38604E2}" presName="rootText3" presStyleLbl="asst1" presStyleIdx="0" presStyleCnt="4">
        <dgm:presLayoutVars>
          <dgm:chPref val="3"/>
        </dgm:presLayoutVars>
      </dgm:prSet>
      <dgm:spPr/>
    </dgm:pt>
    <dgm:pt modelId="{824B074D-E739-44CA-A29F-3D17032900E3}" type="pres">
      <dgm:prSet presAssocID="{D0A49233-5D92-4104-9B09-639AA38604E2}" presName="rootConnector3" presStyleLbl="asst1" presStyleIdx="0" presStyleCnt="4"/>
      <dgm:spPr/>
    </dgm:pt>
    <dgm:pt modelId="{9FA749E9-DE7A-49D7-A9BB-DE8A2887ABC0}" type="pres">
      <dgm:prSet presAssocID="{D0A49233-5D92-4104-9B09-639AA38604E2}" presName="hierChild6" presStyleCnt="0"/>
      <dgm:spPr/>
    </dgm:pt>
    <dgm:pt modelId="{A11C9A8A-17B7-4E31-A27C-2782937DC0E7}" type="pres">
      <dgm:prSet presAssocID="{D0A49233-5D92-4104-9B09-639AA38604E2}" presName="hierChild7" presStyleCnt="0"/>
      <dgm:spPr/>
    </dgm:pt>
    <dgm:pt modelId="{BA373799-6DB6-4251-83A4-045C78E09819}" type="pres">
      <dgm:prSet presAssocID="{7966E851-B236-4A20-8428-20B44BCE3954}" presName="Name111" presStyleLbl="parChTrans1D2" presStyleIdx="1" presStyleCnt="2"/>
      <dgm:spPr/>
    </dgm:pt>
    <dgm:pt modelId="{3034A51F-9E6B-429D-BF52-BC1DE6373E76}" type="pres">
      <dgm:prSet presAssocID="{C9EA1247-C073-434A-9FD2-3F01F6E77F30}" presName="hierRoot3" presStyleCnt="0">
        <dgm:presLayoutVars>
          <dgm:hierBranch val="init"/>
        </dgm:presLayoutVars>
      </dgm:prSet>
      <dgm:spPr/>
    </dgm:pt>
    <dgm:pt modelId="{A3CBD120-A942-449F-AA61-BAAD9DF80C99}" type="pres">
      <dgm:prSet presAssocID="{C9EA1247-C073-434A-9FD2-3F01F6E77F30}" presName="rootComposite3" presStyleCnt="0"/>
      <dgm:spPr/>
    </dgm:pt>
    <dgm:pt modelId="{653CF53F-1D92-41E9-BFB8-147DD3E36905}" type="pres">
      <dgm:prSet presAssocID="{C9EA1247-C073-434A-9FD2-3F01F6E77F30}" presName="rootText3" presStyleLbl="asst1" presStyleIdx="1" presStyleCnt="4">
        <dgm:presLayoutVars>
          <dgm:chPref val="3"/>
        </dgm:presLayoutVars>
      </dgm:prSet>
      <dgm:spPr/>
    </dgm:pt>
    <dgm:pt modelId="{62D9B12B-161C-4912-A2F0-F257F0D7528F}" type="pres">
      <dgm:prSet presAssocID="{C9EA1247-C073-434A-9FD2-3F01F6E77F30}" presName="rootConnector3" presStyleLbl="asst1" presStyleIdx="1" presStyleCnt="4"/>
      <dgm:spPr/>
    </dgm:pt>
    <dgm:pt modelId="{28534012-5ED4-4A9F-88E0-D29DA4C8A6F9}" type="pres">
      <dgm:prSet presAssocID="{C9EA1247-C073-434A-9FD2-3F01F6E77F30}" presName="hierChild6" presStyleCnt="0"/>
      <dgm:spPr/>
    </dgm:pt>
    <dgm:pt modelId="{ACE214FC-131D-4670-A824-2008DF0F2E4B}" type="pres">
      <dgm:prSet presAssocID="{C9EA1247-C073-434A-9FD2-3F01F6E77F30}" presName="hierChild7" presStyleCnt="0"/>
      <dgm:spPr/>
    </dgm:pt>
    <dgm:pt modelId="{A7008BAC-2EC3-4785-9652-1A6C929671BD}" type="pres">
      <dgm:prSet presAssocID="{B1FC41EE-04F8-4E4F-A492-EF3108194B5B}" presName="Name111" presStyleLbl="parChTrans1D3" presStyleIdx="0" presStyleCnt="2"/>
      <dgm:spPr/>
    </dgm:pt>
    <dgm:pt modelId="{3619CC64-635E-4784-B34E-A786CD76E2ED}" type="pres">
      <dgm:prSet presAssocID="{22CEA7FA-CDDD-4BB2-A677-8E2071C59F7C}" presName="hierRoot3" presStyleCnt="0">
        <dgm:presLayoutVars>
          <dgm:hierBranch val="init"/>
        </dgm:presLayoutVars>
      </dgm:prSet>
      <dgm:spPr/>
    </dgm:pt>
    <dgm:pt modelId="{9ED71249-42C6-44F3-9EF7-C453459C0E15}" type="pres">
      <dgm:prSet presAssocID="{22CEA7FA-CDDD-4BB2-A677-8E2071C59F7C}" presName="rootComposite3" presStyleCnt="0"/>
      <dgm:spPr/>
    </dgm:pt>
    <dgm:pt modelId="{E1FE46C3-580C-4DB2-8EBA-46455C8DC92D}" type="pres">
      <dgm:prSet presAssocID="{22CEA7FA-CDDD-4BB2-A677-8E2071C59F7C}" presName="rootText3" presStyleLbl="asst1" presStyleIdx="2" presStyleCnt="4">
        <dgm:presLayoutVars>
          <dgm:chPref val="3"/>
        </dgm:presLayoutVars>
      </dgm:prSet>
      <dgm:spPr/>
    </dgm:pt>
    <dgm:pt modelId="{4E0B7E51-5FD8-4D6C-9760-61DAC22486CA}" type="pres">
      <dgm:prSet presAssocID="{22CEA7FA-CDDD-4BB2-A677-8E2071C59F7C}" presName="rootConnector3" presStyleLbl="asst1" presStyleIdx="2" presStyleCnt="4"/>
      <dgm:spPr/>
    </dgm:pt>
    <dgm:pt modelId="{2C68A8D2-0A41-4B36-AF9F-BE64049F2B2D}" type="pres">
      <dgm:prSet presAssocID="{22CEA7FA-CDDD-4BB2-A677-8E2071C59F7C}" presName="hierChild6" presStyleCnt="0"/>
      <dgm:spPr/>
    </dgm:pt>
    <dgm:pt modelId="{6BBA4E05-30BD-4F93-9E6B-AB16E0F13248}" type="pres">
      <dgm:prSet presAssocID="{22CEA7FA-CDDD-4BB2-A677-8E2071C59F7C}" presName="hierChild7" presStyleCnt="0"/>
      <dgm:spPr/>
    </dgm:pt>
    <dgm:pt modelId="{131695D0-BD85-4C2F-9DAB-97A435012924}" type="pres">
      <dgm:prSet presAssocID="{5D3B2080-E892-40BB-9755-22A2CAC05665}" presName="Name111" presStyleLbl="parChTrans1D3" presStyleIdx="1" presStyleCnt="2"/>
      <dgm:spPr/>
    </dgm:pt>
    <dgm:pt modelId="{14521176-595B-4B7B-8B8F-7943A182A1F8}" type="pres">
      <dgm:prSet presAssocID="{784B2D18-3BAA-4B32-9018-C25CDC4528C9}" presName="hierRoot3" presStyleCnt="0">
        <dgm:presLayoutVars>
          <dgm:hierBranch val="init"/>
        </dgm:presLayoutVars>
      </dgm:prSet>
      <dgm:spPr/>
    </dgm:pt>
    <dgm:pt modelId="{94A5041F-E0B8-44FB-9EBF-D420D0954ED6}" type="pres">
      <dgm:prSet presAssocID="{784B2D18-3BAA-4B32-9018-C25CDC4528C9}" presName="rootComposite3" presStyleCnt="0"/>
      <dgm:spPr/>
    </dgm:pt>
    <dgm:pt modelId="{B39F1B93-8F50-4EB1-AFAC-DDDB0683822D}" type="pres">
      <dgm:prSet presAssocID="{784B2D18-3BAA-4B32-9018-C25CDC4528C9}" presName="rootText3" presStyleLbl="asst1" presStyleIdx="3" presStyleCnt="4">
        <dgm:presLayoutVars>
          <dgm:chPref val="3"/>
        </dgm:presLayoutVars>
      </dgm:prSet>
      <dgm:spPr/>
    </dgm:pt>
    <dgm:pt modelId="{F690BB56-765D-4A04-B303-7881B7E4132F}" type="pres">
      <dgm:prSet presAssocID="{784B2D18-3BAA-4B32-9018-C25CDC4528C9}" presName="rootConnector3" presStyleLbl="asst1" presStyleIdx="3" presStyleCnt="4"/>
      <dgm:spPr/>
    </dgm:pt>
    <dgm:pt modelId="{54881443-2853-4406-8697-1728E28343D9}" type="pres">
      <dgm:prSet presAssocID="{784B2D18-3BAA-4B32-9018-C25CDC4528C9}" presName="hierChild6" presStyleCnt="0"/>
      <dgm:spPr/>
    </dgm:pt>
    <dgm:pt modelId="{3652C7D3-C876-4C33-9EE5-13B330C0455C}" type="pres">
      <dgm:prSet presAssocID="{784B2D18-3BAA-4B32-9018-C25CDC4528C9}" presName="hierChild7" presStyleCnt="0"/>
      <dgm:spPr/>
    </dgm:pt>
  </dgm:ptLst>
  <dgm:cxnLst>
    <dgm:cxn modelId="{F7347B05-F691-4CF5-9ECC-E00B25B066F3}" type="presOf" srcId="{B1FC41EE-04F8-4E4F-A492-EF3108194B5B}" destId="{A7008BAC-2EC3-4785-9652-1A6C929671BD}" srcOrd="0" destOrd="0" presId="urn:microsoft.com/office/officeart/2005/8/layout/orgChart1"/>
    <dgm:cxn modelId="{A2D8EB05-F412-446A-874B-9327A920AC52}" type="presOf" srcId="{53E84CD3-A1AC-44F1-89AD-3CAA4C40A25D}" destId="{99E67EF1-6763-4709-90C4-159E122AA9F3}" srcOrd="0" destOrd="0" presId="urn:microsoft.com/office/officeart/2005/8/layout/orgChart1"/>
    <dgm:cxn modelId="{53B1900A-D92D-41A9-BBBF-0A352642F6E2}" type="presOf" srcId="{911D4448-3720-4CC3-A4EA-96B354E938D3}" destId="{0550A978-45E3-4DD9-AF34-86C87788D5FA}" srcOrd="1" destOrd="0" presId="urn:microsoft.com/office/officeart/2005/8/layout/orgChart1"/>
    <dgm:cxn modelId="{AB1EE718-8E7B-45AD-80F7-DEA90EDEA2BA}" srcId="{BEBF6CE8-6CB7-498C-80E1-57B096BDE94D}" destId="{911D4448-3720-4CC3-A4EA-96B354E938D3}" srcOrd="0" destOrd="0" parTransId="{78D03982-DE3E-4DEF-9AFB-E8E9E0A177DC}" sibTransId="{B9B10B71-44B0-4D50-AAD4-82832945AA3C}"/>
    <dgm:cxn modelId="{10958419-B2C2-4C03-AB77-E97DA3C098DB}" type="presOf" srcId="{784B2D18-3BAA-4B32-9018-C25CDC4528C9}" destId="{B39F1B93-8F50-4EB1-AFAC-DDDB0683822D}" srcOrd="0" destOrd="0" presId="urn:microsoft.com/office/officeart/2005/8/layout/orgChart1"/>
    <dgm:cxn modelId="{2B95BD25-3710-439A-8E2E-045DB82C21D9}" srcId="{911D4448-3720-4CC3-A4EA-96B354E938D3}" destId="{C9EA1247-C073-434A-9FD2-3F01F6E77F30}" srcOrd="1" destOrd="0" parTransId="{7966E851-B236-4A20-8428-20B44BCE3954}" sibTransId="{54102C10-7A3F-46A5-A505-AC486953D414}"/>
    <dgm:cxn modelId="{FB0C5C2C-CD1A-43B5-B6E8-4AB1AAD144EE}" type="presOf" srcId="{C9EA1247-C073-434A-9FD2-3F01F6E77F30}" destId="{62D9B12B-161C-4912-A2F0-F257F0D7528F}" srcOrd="1" destOrd="0" presId="urn:microsoft.com/office/officeart/2005/8/layout/orgChart1"/>
    <dgm:cxn modelId="{B234FE47-8589-4ABA-B018-8781B7EC8D15}" type="presOf" srcId="{5D3B2080-E892-40BB-9755-22A2CAC05665}" destId="{131695D0-BD85-4C2F-9DAB-97A435012924}" srcOrd="0" destOrd="0" presId="urn:microsoft.com/office/officeart/2005/8/layout/orgChart1"/>
    <dgm:cxn modelId="{AA963E7A-4865-4332-BD2B-44E9C637C9BF}" type="presOf" srcId="{22CEA7FA-CDDD-4BB2-A677-8E2071C59F7C}" destId="{4E0B7E51-5FD8-4D6C-9760-61DAC22486CA}" srcOrd="1" destOrd="0" presId="urn:microsoft.com/office/officeart/2005/8/layout/orgChart1"/>
    <dgm:cxn modelId="{7C093B7E-B58E-4B5C-A08F-6F387357BA09}" type="presOf" srcId="{C9EA1247-C073-434A-9FD2-3F01F6E77F30}" destId="{653CF53F-1D92-41E9-BFB8-147DD3E36905}" srcOrd="0" destOrd="0" presId="urn:microsoft.com/office/officeart/2005/8/layout/orgChart1"/>
    <dgm:cxn modelId="{790E1A80-C491-42AD-B106-EEA9FE0AE29F}" type="presOf" srcId="{784B2D18-3BAA-4B32-9018-C25CDC4528C9}" destId="{F690BB56-765D-4A04-B303-7881B7E4132F}" srcOrd="1" destOrd="0" presId="urn:microsoft.com/office/officeart/2005/8/layout/orgChart1"/>
    <dgm:cxn modelId="{A60FE481-2227-4F0E-94B9-3E34E9411EB4}" type="presOf" srcId="{22CEA7FA-CDDD-4BB2-A677-8E2071C59F7C}" destId="{E1FE46C3-580C-4DB2-8EBA-46455C8DC92D}" srcOrd="0" destOrd="0" presId="urn:microsoft.com/office/officeart/2005/8/layout/orgChart1"/>
    <dgm:cxn modelId="{1345D697-7361-425D-B884-11B93706223C}" type="presOf" srcId="{D0A49233-5D92-4104-9B09-639AA38604E2}" destId="{4111DC57-3E4D-4C24-B3C5-D65D226F72A5}" srcOrd="0" destOrd="0" presId="urn:microsoft.com/office/officeart/2005/8/layout/orgChart1"/>
    <dgm:cxn modelId="{910B0CA6-B8BA-44F8-8CDE-F85FB723C235}" srcId="{C9EA1247-C073-434A-9FD2-3F01F6E77F30}" destId="{784B2D18-3BAA-4B32-9018-C25CDC4528C9}" srcOrd="1" destOrd="0" parTransId="{5D3B2080-E892-40BB-9755-22A2CAC05665}" sibTransId="{22E16920-F910-4885-9A0A-41113ACB258C}"/>
    <dgm:cxn modelId="{319436B9-A319-4B9D-B4F4-AD8813B55670}" srcId="{911D4448-3720-4CC3-A4EA-96B354E938D3}" destId="{D0A49233-5D92-4104-9B09-639AA38604E2}" srcOrd="0" destOrd="0" parTransId="{53E84CD3-A1AC-44F1-89AD-3CAA4C40A25D}" sibTransId="{5D083E77-F7D4-4C01-BBEB-68350FCD1672}"/>
    <dgm:cxn modelId="{41DE82CB-4C03-4871-A43A-1FAE39523B31}" srcId="{C9EA1247-C073-434A-9FD2-3F01F6E77F30}" destId="{22CEA7FA-CDDD-4BB2-A677-8E2071C59F7C}" srcOrd="0" destOrd="0" parTransId="{B1FC41EE-04F8-4E4F-A492-EF3108194B5B}" sibTransId="{CD54037A-6FEE-45EC-B391-F5F6DD5A1794}"/>
    <dgm:cxn modelId="{E8D071D3-2E47-4DD6-999D-FFC2285C5781}" type="presOf" srcId="{911D4448-3720-4CC3-A4EA-96B354E938D3}" destId="{4CB48D7A-3389-4148-A770-46DB11B64911}" srcOrd="0" destOrd="0" presId="urn:microsoft.com/office/officeart/2005/8/layout/orgChart1"/>
    <dgm:cxn modelId="{940F53E4-F88E-466A-A830-6692F7392C32}" type="presOf" srcId="{BEBF6CE8-6CB7-498C-80E1-57B096BDE94D}" destId="{798C740C-6FAF-4D8D-A64D-C13A09BE8559}" srcOrd="0" destOrd="0" presId="urn:microsoft.com/office/officeart/2005/8/layout/orgChart1"/>
    <dgm:cxn modelId="{F50230F8-40CE-42F9-A2B3-379152BB5BB1}" type="presOf" srcId="{7966E851-B236-4A20-8428-20B44BCE3954}" destId="{BA373799-6DB6-4251-83A4-045C78E09819}" srcOrd="0" destOrd="0" presId="urn:microsoft.com/office/officeart/2005/8/layout/orgChart1"/>
    <dgm:cxn modelId="{BD27E4F9-492B-48E3-8EDC-74EFAD057B87}" type="presOf" srcId="{D0A49233-5D92-4104-9B09-639AA38604E2}" destId="{824B074D-E739-44CA-A29F-3D17032900E3}" srcOrd="1" destOrd="0" presId="urn:microsoft.com/office/officeart/2005/8/layout/orgChart1"/>
    <dgm:cxn modelId="{3DADB17C-BC5F-42DE-8292-5D89052C5C66}" type="presParOf" srcId="{798C740C-6FAF-4D8D-A64D-C13A09BE8559}" destId="{A0F0BE46-27D7-4E7E-A7C5-3FDD62519D20}" srcOrd="0" destOrd="0" presId="urn:microsoft.com/office/officeart/2005/8/layout/orgChart1"/>
    <dgm:cxn modelId="{929B3A3D-FF72-4037-80AD-E4DDE2FC7CB1}" type="presParOf" srcId="{A0F0BE46-27D7-4E7E-A7C5-3FDD62519D20}" destId="{C9149BB9-398F-4ED0-BB65-4A23D41830DC}" srcOrd="0" destOrd="0" presId="urn:microsoft.com/office/officeart/2005/8/layout/orgChart1"/>
    <dgm:cxn modelId="{0A187817-8523-46C2-98EF-C9314EAF6BB3}" type="presParOf" srcId="{C9149BB9-398F-4ED0-BB65-4A23D41830DC}" destId="{4CB48D7A-3389-4148-A770-46DB11B64911}" srcOrd="0" destOrd="0" presId="urn:microsoft.com/office/officeart/2005/8/layout/orgChart1"/>
    <dgm:cxn modelId="{C576F975-271B-4D70-82EA-00011B0F544A}" type="presParOf" srcId="{C9149BB9-398F-4ED0-BB65-4A23D41830DC}" destId="{0550A978-45E3-4DD9-AF34-86C87788D5FA}" srcOrd="1" destOrd="0" presId="urn:microsoft.com/office/officeart/2005/8/layout/orgChart1"/>
    <dgm:cxn modelId="{724B3355-5D22-4942-80AD-2FD62DCE83A6}" type="presParOf" srcId="{A0F0BE46-27D7-4E7E-A7C5-3FDD62519D20}" destId="{DA6F63D7-45EB-483E-ADA5-F864D6268F52}" srcOrd="1" destOrd="0" presId="urn:microsoft.com/office/officeart/2005/8/layout/orgChart1"/>
    <dgm:cxn modelId="{20B0C975-E2CE-4A58-98AD-1401B3F9E9A5}" type="presParOf" srcId="{A0F0BE46-27D7-4E7E-A7C5-3FDD62519D20}" destId="{ACC1471E-9CA2-453A-82E3-53BC1669EB7A}" srcOrd="2" destOrd="0" presId="urn:microsoft.com/office/officeart/2005/8/layout/orgChart1"/>
    <dgm:cxn modelId="{159EF0F8-6E83-4783-B9F0-36B22C217B78}" type="presParOf" srcId="{ACC1471E-9CA2-453A-82E3-53BC1669EB7A}" destId="{99E67EF1-6763-4709-90C4-159E122AA9F3}" srcOrd="0" destOrd="0" presId="urn:microsoft.com/office/officeart/2005/8/layout/orgChart1"/>
    <dgm:cxn modelId="{A781AE46-4E9E-4BF8-82B8-09DAF6C8224A}" type="presParOf" srcId="{ACC1471E-9CA2-453A-82E3-53BC1669EB7A}" destId="{49D7C982-28BD-4C92-B513-2DD3EE86A419}" srcOrd="1" destOrd="0" presId="urn:microsoft.com/office/officeart/2005/8/layout/orgChart1"/>
    <dgm:cxn modelId="{41EA6F55-4A4E-4E39-8C7D-71D7C9EEFD4E}" type="presParOf" srcId="{49D7C982-28BD-4C92-B513-2DD3EE86A419}" destId="{B53F1C1B-1C70-4D51-A1E7-E5CDC1E91AEA}" srcOrd="0" destOrd="0" presId="urn:microsoft.com/office/officeart/2005/8/layout/orgChart1"/>
    <dgm:cxn modelId="{5B14C34F-C16B-4A2E-98B0-11DD137C5BD5}" type="presParOf" srcId="{B53F1C1B-1C70-4D51-A1E7-E5CDC1E91AEA}" destId="{4111DC57-3E4D-4C24-B3C5-D65D226F72A5}" srcOrd="0" destOrd="0" presId="urn:microsoft.com/office/officeart/2005/8/layout/orgChart1"/>
    <dgm:cxn modelId="{093FC110-0EF1-44F5-B32B-1B6BB61103FB}" type="presParOf" srcId="{B53F1C1B-1C70-4D51-A1E7-E5CDC1E91AEA}" destId="{824B074D-E739-44CA-A29F-3D17032900E3}" srcOrd="1" destOrd="0" presId="urn:microsoft.com/office/officeart/2005/8/layout/orgChart1"/>
    <dgm:cxn modelId="{82013206-8855-47FE-8F33-C409B08EB26C}" type="presParOf" srcId="{49D7C982-28BD-4C92-B513-2DD3EE86A419}" destId="{9FA749E9-DE7A-49D7-A9BB-DE8A2887ABC0}" srcOrd="1" destOrd="0" presId="urn:microsoft.com/office/officeart/2005/8/layout/orgChart1"/>
    <dgm:cxn modelId="{72D56D48-4639-4250-AEC1-A68EC1FED5FB}" type="presParOf" srcId="{49D7C982-28BD-4C92-B513-2DD3EE86A419}" destId="{A11C9A8A-17B7-4E31-A27C-2782937DC0E7}" srcOrd="2" destOrd="0" presId="urn:microsoft.com/office/officeart/2005/8/layout/orgChart1"/>
    <dgm:cxn modelId="{6E64EF21-A085-4DDE-9B45-69970F390112}" type="presParOf" srcId="{ACC1471E-9CA2-453A-82E3-53BC1669EB7A}" destId="{BA373799-6DB6-4251-83A4-045C78E09819}" srcOrd="2" destOrd="0" presId="urn:microsoft.com/office/officeart/2005/8/layout/orgChart1"/>
    <dgm:cxn modelId="{865227FE-58B8-4637-BB6F-624AAC4152EB}" type="presParOf" srcId="{ACC1471E-9CA2-453A-82E3-53BC1669EB7A}" destId="{3034A51F-9E6B-429D-BF52-BC1DE6373E76}" srcOrd="3" destOrd="0" presId="urn:microsoft.com/office/officeart/2005/8/layout/orgChart1"/>
    <dgm:cxn modelId="{CE17E211-3D2A-4ABF-9777-ADDB68882C5E}" type="presParOf" srcId="{3034A51F-9E6B-429D-BF52-BC1DE6373E76}" destId="{A3CBD120-A942-449F-AA61-BAAD9DF80C99}" srcOrd="0" destOrd="0" presId="urn:microsoft.com/office/officeart/2005/8/layout/orgChart1"/>
    <dgm:cxn modelId="{DDCA9BD6-7F62-4146-9C85-414CBB295F06}" type="presParOf" srcId="{A3CBD120-A942-449F-AA61-BAAD9DF80C99}" destId="{653CF53F-1D92-41E9-BFB8-147DD3E36905}" srcOrd="0" destOrd="0" presId="urn:microsoft.com/office/officeart/2005/8/layout/orgChart1"/>
    <dgm:cxn modelId="{4DA7E150-B0EE-43BB-BABD-B2F6D4319014}" type="presParOf" srcId="{A3CBD120-A942-449F-AA61-BAAD9DF80C99}" destId="{62D9B12B-161C-4912-A2F0-F257F0D7528F}" srcOrd="1" destOrd="0" presId="urn:microsoft.com/office/officeart/2005/8/layout/orgChart1"/>
    <dgm:cxn modelId="{23DDBDDD-461D-4A13-8247-5F82A088410B}" type="presParOf" srcId="{3034A51F-9E6B-429D-BF52-BC1DE6373E76}" destId="{28534012-5ED4-4A9F-88E0-D29DA4C8A6F9}" srcOrd="1" destOrd="0" presId="urn:microsoft.com/office/officeart/2005/8/layout/orgChart1"/>
    <dgm:cxn modelId="{1F9490F4-A020-4E49-AB51-80436D86CE56}" type="presParOf" srcId="{3034A51F-9E6B-429D-BF52-BC1DE6373E76}" destId="{ACE214FC-131D-4670-A824-2008DF0F2E4B}" srcOrd="2" destOrd="0" presId="urn:microsoft.com/office/officeart/2005/8/layout/orgChart1"/>
    <dgm:cxn modelId="{3CD42911-AC10-4FBB-8939-116C64B97C71}" type="presParOf" srcId="{ACE214FC-131D-4670-A824-2008DF0F2E4B}" destId="{A7008BAC-2EC3-4785-9652-1A6C929671BD}" srcOrd="0" destOrd="0" presId="urn:microsoft.com/office/officeart/2005/8/layout/orgChart1"/>
    <dgm:cxn modelId="{503B0A88-C33B-4DFC-87FA-B6D032E60C40}" type="presParOf" srcId="{ACE214FC-131D-4670-A824-2008DF0F2E4B}" destId="{3619CC64-635E-4784-B34E-A786CD76E2ED}" srcOrd="1" destOrd="0" presId="urn:microsoft.com/office/officeart/2005/8/layout/orgChart1"/>
    <dgm:cxn modelId="{E2BB36DC-78C3-42F3-B2BE-3560269450BE}" type="presParOf" srcId="{3619CC64-635E-4784-B34E-A786CD76E2ED}" destId="{9ED71249-42C6-44F3-9EF7-C453459C0E15}" srcOrd="0" destOrd="0" presId="urn:microsoft.com/office/officeart/2005/8/layout/orgChart1"/>
    <dgm:cxn modelId="{42339481-86A5-4B1C-966D-B86491F4AE69}" type="presParOf" srcId="{9ED71249-42C6-44F3-9EF7-C453459C0E15}" destId="{E1FE46C3-580C-4DB2-8EBA-46455C8DC92D}" srcOrd="0" destOrd="0" presId="urn:microsoft.com/office/officeart/2005/8/layout/orgChart1"/>
    <dgm:cxn modelId="{0030D59B-9718-4248-A142-F2FFFC137E95}" type="presParOf" srcId="{9ED71249-42C6-44F3-9EF7-C453459C0E15}" destId="{4E0B7E51-5FD8-4D6C-9760-61DAC22486CA}" srcOrd="1" destOrd="0" presId="urn:microsoft.com/office/officeart/2005/8/layout/orgChart1"/>
    <dgm:cxn modelId="{1B745412-544B-48B7-9227-9A5BE87AB680}" type="presParOf" srcId="{3619CC64-635E-4784-B34E-A786CD76E2ED}" destId="{2C68A8D2-0A41-4B36-AF9F-BE64049F2B2D}" srcOrd="1" destOrd="0" presId="urn:microsoft.com/office/officeart/2005/8/layout/orgChart1"/>
    <dgm:cxn modelId="{84D4485D-EB36-4406-85B5-DC2394CB07DF}" type="presParOf" srcId="{3619CC64-635E-4784-B34E-A786CD76E2ED}" destId="{6BBA4E05-30BD-4F93-9E6B-AB16E0F13248}" srcOrd="2" destOrd="0" presId="urn:microsoft.com/office/officeart/2005/8/layout/orgChart1"/>
    <dgm:cxn modelId="{E62EA906-71B8-4940-B316-556D42E2C77D}" type="presParOf" srcId="{ACE214FC-131D-4670-A824-2008DF0F2E4B}" destId="{131695D0-BD85-4C2F-9DAB-97A435012924}" srcOrd="2" destOrd="0" presId="urn:microsoft.com/office/officeart/2005/8/layout/orgChart1"/>
    <dgm:cxn modelId="{9C906F6C-9381-4B85-A808-AC0FB09C07C0}" type="presParOf" srcId="{ACE214FC-131D-4670-A824-2008DF0F2E4B}" destId="{14521176-595B-4B7B-8B8F-7943A182A1F8}" srcOrd="3" destOrd="0" presId="urn:microsoft.com/office/officeart/2005/8/layout/orgChart1"/>
    <dgm:cxn modelId="{FF7165FC-6AC4-4345-AFAC-196FAF745AFA}" type="presParOf" srcId="{14521176-595B-4B7B-8B8F-7943A182A1F8}" destId="{94A5041F-E0B8-44FB-9EBF-D420D0954ED6}" srcOrd="0" destOrd="0" presId="urn:microsoft.com/office/officeart/2005/8/layout/orgChart1"/>
    <dgm:cxn modelId="{4CAD629F-2876-41C8-A041-A5F22ACAB6C5}" type="presParOf" srcId="{94A5041F-E0B8-44FB-9EBF-D420D0954ED6}" destId="{B39F1B93-8F50-4EB1-AFAC-DDDB0683822D}" srcOrd="0" destOrd="0" presId="urn:microsoft.com/office/officeart/2005/8/layout/orgChart1"/>
    <dgm:cxn modelId="{DE116231-DC02-441E-A73C-D0C19F3ED876}" type="presParOf" srcId="{94A5041F-E0B8-44FB-9EBF-D420D0954ED6}" destId="{F690BB56-765D-4A04-B303-7881B7E4132F}" srcOrd="1" destOrd="0" presId="urn:microsoft.com/office/officeart/2005/8/layout/orgChart1"/>
    <dgm:cxn modelId="{CC034121-5E61-479E-8FF4-C77F04529A24}" type="presParOf" srcId="{14521176-595B-4B7B-8B8F-7943A182A1F8}" destId="{54881443-2853-4406-8697-1728E28343D9}" srcOrd="1" destOrd="0" presId="urn:microsoft.com/office/officeart/2005/8/layout/orgChart1"/>
    <dgm:cxn modelId="{2060E311-F95E-40AD-8271-4303155F7982}" type="presParOf" srcId="{14521176-595B-4B7B-8B8F-7943A182A1F8}" destId="{3652C7D3-C876-4C33-9EE5-13B330C0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73799-6DB6-4251-83A4-045C78E09819}">
      <dsp:nvSpPr>
        <dsp:cNvPr id="0" name=""/>
        <dsp:cNvSpPr/>
      </dsp:nvSpPr>
      <dsp:spPr>
        <a:xfrm>
          <a:off x="1321122" y="1154758"/>
          <a:ext cx="114876" cy="545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676"/>
              </a:lnTo>
              <a:lnTo>
                <a:pt x="114876" y="54567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67EF1-6763-4709-90C4-159E122AA9F3}">
      <dsp:nvSpPr>
        <dsp:cNvPr id="0" name=""/>
        <dsp:cNvSpPr/>
      </dsp:nvSpPr>
      <dsp:spPr>
        <a:xfrm>
          <a:off x="1186885" y="1154758"/>
          <a:ext cx="134236" cy="545676"/>
        </a:xfrm>
        <a:custGeom>
          <a:avLst/>
          <a:gdLst/>
          <a:ahLst/>
          <a:cxnLst/>
          <a:rect l="0" t="0" r="0" b="0"/>
          <a:pathLst>
            <a:path>
              <a:moveTo>
                <a:pt x="134236" y="0"/>
              </a:moveTo>
              <a:lnTo>
                <a:pt x="134236" y="545676"/>
              </a:lnTo>
              <a:lnTo>
                <a:pt x="0" y="54567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48D7A-3389-4148-A770-46DB11B64911}">
      <dsp:nvSpPr>
        <dsp:cNvPr id="0" name=""/>
        <dsp:cNvSpPr/>
      </dsp:nvSpPr>
      <dsp:spPr>
        <a:xfrm>
          <a:off x="727995" y="561632"/>
          <a:ext cx="1186253" cy="593126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100" kern="1200"/>
            <a:t>משתנה</a:t>
          </a:r>
          <a:endParaRPr lang="en-US" sz="3100" kern="1200"/>
        </a:p>
      </dsp:txBody>
      <dsp:txXfrm>
        <a:off x="727995" y="561632"/>
        <a:ext cx="1186253" cy="593126"/>
      </dsp:txXfrm>
    </dsp:sp>
    <dsp:sp modelId="{4111DC57-3E4D-4C24-B3C5-D65D226F72A5}">
      <dsp:nvSpPr>
        <dsp:cNvPr id="0" name=""/>
        <dsp:cNvSpPr/>
      </dsp:nvSpPr>
      <dsp:spPr>
        <a:xfrm>
          <a:off x="632" y="1403872"/>
          <a:ext cx="1186253" cy="59312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100" kern="1200"/>
            <a:t>איכותי</a:t>
          </a:r>
        </a:p>
      </dsp:txBody>
      <dsp:txXfrm>
        <a:off x="632" y="1403872"/>
        <a:ext cx="1186253" cy="593126"/>
      </dsp:txXfrm>
    </dsp:sp>
    <dsp:sp modelId="{653CF53F-1D92-41E9-BFB8-147DD3E36905}">
      <dsp:nvSpPr>
        <dsp:cNvPr id="0" name=""/>
        <dsp:cNvSpPr/>
      </dsp:nvSpPr>
      <dsp:spPr>
        <a:xfrm>
          <a:off x="1435999" y="1403872"/>
          <a:ext cx="1186253" cy="59312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100" kern="1200"/>
            <a:t>כמותי</a:t>
          </a:r>
        </a:p>
      </dsp:txBody>
      <dsp:txXfrm>
        <a:off x="1435999" y="1403872"/>
        <a:ext cx="1186253" cy="593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695D0-BD85-4C2F-9DAB-97A435012924}">
      <dsp:nvSpPr>
        <dsp:cNvPr id="0" name=""/>
        <dsp:cNvSpPr/>
      </dsp:nvSpPr>
      <dsp:spPr>
        <a:xfrm>
          <a:off x="2493272" y="1978294"/>
          <a:ext cx="113074" cy="495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74"/>
              </a:lnTo>
              <a:lnTo>
                <a:pt x="113074" y="49537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08BAC-2EC3-4785-9652-1A6C929671BD}">
      <dsp:nvSpPr>
        <dsp:cNvPr id="0" name=""/>
        <dsp:cNvSpPr/>
      </dsp:nvSpPr>
      <dsp:spPr>
        <a:xfrm>
          <a:off x="2380197" y="1978294"/>
          <a:ext cx="113074" cy="495374"/>
        </a:xfrm>
        <a:custGeom>
          <a:avLst/>
          <a:gdLst/>
          <a:ahLst/>
          <a:cxnLst/>
          <a:rect l="0" t="0" r="0" b="0"/>
          <a:pathLst>
            <a:path>
              <a:moveTo>
                <a:pt x="113074" y="0"/>
              </a:moveTo>
              <a:lnTo>
                <a:pt x="113074" y="495374"/>
              </a:lnTo>
              <a:lnTo>
                <a:pt x="0" y="49537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73799-6DB6-4251-83A4-045C78E09819}">
      <dsp:nvSpPr>
        <dsp:cNvPr id="0" name=""/>
        <dsp:cNvSpPr/>
      </dsp:nvSpPr>
      <dsp:spPr>
        <a:xfrm>
          <a:off x="1478918" y="1213694"/>
          <a:ext cx="475903" cy="495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74"/>
              </a:lnTo>
              <a:lnTo>
                <a:pt x="475903" y="49537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67EF1-6763-4709-90C4-159E122AA9F3}">
      <dsp:nvSpPr>
        <dsp:cNvPr id="0" name=""/>
        <dsp:cNvSpPr/>
      </dsp:nvSpPr>
      <dsp:spPr>
        <a:xfrm>
          <a:off x="1077148" y="1213694"/>
          <a:ext cx="401770" cy="495374"/>
        </a:xfrm>
        <a:custGeom>
          <a:avLst/>
          <a:gdLst/>
          <a:ahLst/>
          <a:cxnLst/>
          <a:rect l="0" t="0" r="0" b="0"/>
          <a:pathLst>
            <a:path>
              <a:moveTo>
                <a:pt x="401770" y="0"/>
              </a:moveTo>
              <a:lnTo>
                <a:pt x="401770" y="495374"/>
              </a:lnTo>
              <a:lnTo>
                <a:pt x="0" y="49537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48D7A-3389-4148-A770-46DB11B64911}">
      <dsp:nvSpPr>
        <dsp:cNvPr id="0" name=""/>
        <dsp:cNvSpPr/>
      </dsp:nvSpPr>
      <dsp:spPr>
        <a:xfrm>
          <a:off x="940467" y="675244"/>
          <a:ext cx="1076900" cy="538450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/>
            <a:t>משתנה</a:t>
          </a:r>
          <a:endParaRPr lang="en-US" sz="2800" kern="1200"/>
        </a:p>
      </dsp:txBody>
      <dsp:txXfrm>
        <a:off x="940467" y="675244"/>
        <a:ext cx="1076900" cy="538450"/>
      </dsp:txXfrm>
    </dsp:sp>
    <dsp:sp modelId="{4111DC57-3E4D-4C24-B3C5-D65D226F72A5}">
      <dsp:nvSpPr>
        <dsp:cNvPr id="0" name=""/>
        <dsp:cNvSpPr/>
      </dsp:nvSpPr>
      <dsp:spPr>
        <a:xfrm>
          <a:off x="247" y="1439843"/>
          <a:ext cx="1076900" cy="5384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/>
            <a:t>איכותי</a:t>
          </a:r>
        </a:p>
      </dsp:txBody>
      <dsp:txXfrm>
        <a:off x="247" y="1439843"/>
        <a:ext cx="1076900" cy="538450"/>
      </dsp:txXfrm>
    </dsp:sp>
    <dsp:sp modelId="{653CF53F-1D92-41E9-BFB8-147DD3E36905}">
      <dsp:nvSpPr>
        <dsp:cNvPr id="0" name=""/>
        <dsp:cNvSpPr/>
      </dsp:nvSpPr>
      <dsp:spPr>
        <a:xfrm>
          <a:off x="1954822" y="1439843"/>
          <a:ext cx="1076900" cy="5384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/>
            <a:t>כמותי</a:t>
          </a:r>
        </a:p>
      </dsp:txBody>
      <dsp:txXfrm>
        <a:off x="1954822" y="1439843"/>
        <a:ext cx="1076900" cy="538450"/>
      </dsp:txXfrm>
    </dsp:sp>
    <dsp:sp modelId="{E1FE46C3-580C-4DB2-8EBA-46455C8DC92D}">
      <dsp:nvSpPr>
        <dsp:cNvPr id="0" name=""/>
        <dsp:cNvSpPr/>
      </dsp:nvSpPr>
      <dsp:spPr>
        <a:xfrm>
          <a:off x="1303297" y="2204443"/>
          <a:ext cx="1076900" cy="5384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/>
            <a:t>בדיד</a:t>
          </a:r>
        </a:p>
      </dsp:txBody>
      <dsp:txXfrm>
        <a:off x="1303297" y="2204443"/>
        <a:ext cx="1076900" cy="538450"/>
      </dsp:txXfrm>
    </dsp:sp>
    <dsp:sp modelId="{B39F1B93-8F50-4EB1-AFAC-DDDB0683822D}">
      <dsp:nvSpPr>
        <dsp:cNvPr id="0" name=""/>
        <dsp:cNvSpPr/>
      </dsp:nvSpPr>
      <dsp:spPr>
        <a:xfrm>
          <a:off x="2606346" y="2204443"/>
          <a:ext cx="1076900" cy="5384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/>
            <a:t>רציף</a:t>
          </a:r>
        </a:p>
      </dsp:txBody>
      <dsp:txXfrm>
        <a:off x="2606346" y="2204443"/>
        <a:ext cx="1076900" cy="538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695D0-BD85-4C2F-9DAB-97A435012924}">
      <dsp:nvSpPr>
        <dsp:cNvPr id="0" name=""/>
        <dsp:cNvSpPr/>
      </dsp:nvSpPr>
      <dsp:spPr>
        <a:xfrm>
          <a:off x="2493272" y="1978294"/>
          <a:ext cx="113074" cy="495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74"/>
              </a:lnTo>
              <a:lnTo>
                <a:pt x="113074" y="49537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08BAC-2EC3-4785-9652-1A6C929671BD}">
      <dsp:nvSpPr>
        <dsp:cNvPr id="0" name=""/>
        <dsp:cNvSpPr/>
      </dsp:nvSpPr>
      <dsp:spPr>
        <a:xfrm>
          <a:off x="2380197" y="1978294"/>
          <a:ext cx="113074" cy="495374"/>
        </a:xfrm>
        <a:custGeom>
          <a:avLst/>
          <a:gdLst/>
          <a:ahLst/>
          <a:cxnLst/>
          <a:rect l="0" t="0" r="0" b="0"/>
          <a:pathLst>
            <a:path>
              <a:moveTo>
                <a:pt x="113074" y="0"/>
              </a:moveTo>
              <a:lnTo>
                <a:pt x="113074" y="495374"/>
              </a:lnTo>
              <a:lnTo>
                <a:pt x="0" y="49537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73799-6DB6-4251-83A4-045C78E09819}">
      <dsp:nvSpPr>
        <dsp:cNvPr id="0" name=""/>
        <dsp:cNvSpPr/>
      </dsp:nvSpPr>
      <dsp:spPr>
        <a:xfrm>
          <a:off x="1478918" y="1213694"/>
          <a:ext cx="475903" cy="495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374"/>
              </a:lnTo>
              <a:lnTo>
                <a:pt x="475903" y="49537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67EF1-6763-4709-90C4-159E122AA9F3}">
      <dsp:nvSpPr>
        <dsp:cNvPr id="0" name=""/>
        <dsp:cNvSpPr/>
      </dsp:nvSpPr>
      <dsp:spPr>
        <a:xfrm>
          <a:off x="1077148" y="1213694"/>
          <a:ext cx="401770" cy="495374"/>
        </a:xfrm>
        <a:custGeom>
          <a:avLst/>
          <a:gdLst/>
          <a:ahLst/>
          <a:cxnLst/>
          <a:rect l="0" t="0" r="0" b="0"/>
          <a:pathLst>
            <a:path>
              <a:moveTo>
                <a:pt x="401770" y="0"/>
              </a:moveTo>
              <a:lnTo>
                <a:pt x="401770" y="495374"/>
              </a:lnTo>
              <a:lnTo>
                <a:pt x="0" y="49537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48D7A-3389-4148-A770-46DB11B64911}">
      <dsp:nvSpPr>
        <dsp:cNvPr id="0" name=""/>
        <dsp:cNvSpPr/>
      </dsp:nvSpPr>
      <dsp:spPr>
        <a:xfrm>
          <a:off x="940467" y="675244"/>
          <a:ext cx="1076900" cy="538450"/>
        </a:xfrm>
        <a:prstGeom prst="rect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/>
            <a:t>משתנה</a:t>
          </a:r>
          <a:endParaRPr lang="en-US" sz="2800" kern="1200"/>
        </a:p>
      </dsp:txBody>
      <dsp:txXfrm>
        <a:off x="940467" y="675244"/>
        <a:ext cx="1076900" cy="538450"/>
      </dsp:txXfrm>
    </dsp:sp>
    <dsp:sp modelId="{4111DC57-3E4D-4C24-B3C5-D65D226F72A5}">
      <dsp:nvSpPr>
        <dsp:cNvPr id="0" name=""/>
        <dsp:cNvSpPr/>
      </dsp:nvSpPr>
      <dsp:spPr>
        <a:xfrm>
          <a:off x="247" y="1439843"/>
          <a:ext cx="1076900" cy="5384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/>
            <a:t>איכותי</a:t>
          </a:r>
        </a:p>
      </dsp:txBody>
      <dsp:txXfrm>
        <a:off x="247" y="1439843"/>
        <a:ext cx="1076900" cy="538450"/>
      </dsp:txXfrm>
    </dsp:sp>
    <dsp:sp modelId="{653CF53F-1D92-41E9-BFB8-147DD3E36905}">
      <dsp:nvSpPr>
        <dsp:cNvPr id="0" name=""/>
        <dsp:cNvSpPr/>
      </dsp:nvSpPr>
      <dsp:spPr>
        <a:xfrm>
          <a:off x="1954822" y="1439843"/>
          <a:ext cx="1076900" cy="5384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/>
            <a:t>כמותי</a:t>
          </a:r>
        </a:p>
      </dsp:txBody>
      <dsp:txXfrm>
        <a:off x="1954822" y="1439843"/>
        <a:ext cx="1076900" cy="538450"/>
      </dsp:txXfrm>
    </dsp:sp>
    <dsp:sp modelId="{E1FE46C3-580C-4DB2-8EBA-46455C8DC92D}">
      <dsp:nvSpPr>
        <dsp:cNvPr id="0" name=""/>
        <dsp:cNvSpPr/>
      </dsp:nvSpPr>
      <dsp:spPr>
        <a:xfrm>
          <a:off x="1303297" y="2204443"/>
          <a:ext cx="1076900" cy="5384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/>
            <a:t>בדיד</a:t>
          </a:r>
        </a:p>
      </dsp:txBody>
      <dsp:txXfrm>
        <a:off x="1303297" y="2204443"/>
        <a:ext cx="1076900" cy="538450"/>
      </dsp:txXfrm>
    </dsp:sp>
    <dsp:sp modelId="{B39F1B93-8F50-4EB1-AFAC-DDDB0683822D}">
      <dsp:nvSpPr>
        <dsp:cNvPr id="0" name=""/>
        <dsp:cNvSpPr/>
      </dsp:nvSpPr>
      <dsp:spPr>
        <a:xfrm>
          <a:off x="2606346" y="2204443"/>
          <a:ext cx="1076900" cy="5384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/>
            <a:t>רציף</a:t>
          </a:r>
        </a:p>
      </dsp:txBody>
      <dsp:txXfrm>
        <a:off x="2606346" y="2204443"/>
        <a:ext cx="1076900" cy="538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3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7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25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00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63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3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29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49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0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09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6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62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5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57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5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847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6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8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20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4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65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31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359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515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413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737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82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85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8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7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79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33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677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935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6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165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180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77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38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90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6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23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650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421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59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94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72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321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7205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211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348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28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861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957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287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324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4969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818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317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091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069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5555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0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702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1376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39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1974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67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69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1500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261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2796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2169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3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116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6972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1571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6876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528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3919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8330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8325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5297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1126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2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334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4083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82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992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391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4516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5129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6849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813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3433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3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8/1/2023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8/1/2023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8/1/2023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8/1/2023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8/1/2023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0.wd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1.wd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microsoft.com/office/2007/relationships/hdphoto" Target="../media/hdphoto16.wdp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microsoft.com/office/2007/relationships/hdphoto" Target="../media/hdphoto18.wdp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2.png"/><Relationship Id="rId9" Type="http://schemas.microsoft.com/office/2007/relationships/hdphoto" Target="../media/hdphoto17.wdp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microsoft.com/office/2007/relationships/hdphoto" Target="../media/hdphoto19.wdp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microsoft.com/office/2007/relationships/hdphoto" Target="../media/hdphoto21.wdp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microsoft.com/office/2007/relationships/hdphoto" Target="../media/hdphoto20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3.wdp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5.wdp"/><Relationship Id="rId5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7.wdp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8.wdp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9.wdp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microsoft.com/office/2007/relationships/hdphoto" Target="../media/hdphoto30.wdp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microsoft.com/office/2007/relationships/hdphoto" Target="../media/hdphoto32.wdp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image" Target="../media/image2.png"/><Relationship Id="rId9" Type="http://schemas.microsoft.com/office/2007/relationships/hdphoto" Target="../media/hdphoto31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3.wdp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5.wdp"/><Relationship Id="rId5" Type="http://schemas.openxmlformats.org/officeDocument/2006/relationships/image" Target="../media/image65.png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6.wdp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7.wdp"/><Relationship Id="rId5" Type="http://schemas.openxmlformats.org/officeDocument/2006/relationships/image" Target="../media/image67.png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8" Type="http://schemas.microsoft.com/office/2007/relationships/hdphoto" Target="../media/hdphoto39.wdp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8.wdp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8" Type="http://schemas.microsoft.com/office/2007/relationships/hdphoto" Target="../media/hdphoto40.wdp"/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8.wdp"/><Relationship Id="rId5" Type="http://schemas.openxmlformats.org/officeDocument/2006/relationships/image" Target="../media/image68.png"/><Relationship Id="rId10" Type="http://schemas.microsoft.com/office/2007/relationships/hdphoto" Target="../media/hdphoto41.wdp"/><Relationship Id="rId4" Type="http://schemas.openxmlformats.org/officeDocument/2006/relationships/image" Target="../media/image2.png"/><Relationship Id="rId9" Type="http://schemas.openxmlformats.org/officeDocument/2006/relationships/image" Target="../media/image71.png"/></Relationships>
</file>

<file path=ppt/slides/_rels/slide98.xml.rels><?xml version="1.0" encoding="UTF-8" standalone="yes"?>
<Relationships xmlns="http://schemas.openxmlformats.org/package/2006/relationships"><Relationship Id="rId8" Type="http://schemas.microsoft.com/office/2007/relationships/hdphoto" Target="../media/hdphoto43.wdp"/><Relationship Id="rId3" Type="http://schemas.openxmlformats.org/officeDocument/2006/relationships/image" Target="../media/image1.png"/><Relationship Id="rId7" Type="http://schemas.openxmlformats.org/officeDocument/2006/relationships/image" Target="../media/image73.png"/><Relationship Id="rId12" Type="http://schemas.microsoft.com/office/2007/relationships/hdphoto" Target="../media/hdphoto45.wdp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2.wdp"/><Relationship Id="rId11" Type="http://schemas.openxmlformats.org/officeDocument/2006/relationships/image" Target="../media/image75.png"/><Relationship Id="rId5" Type="http://schemas.openxmlformats.org/officeDocument/2006/relationships/image" Target="../media/image72.png"/><Relationship Id="rId10" Type="http://schemas.microsoft.com/office/2007/relationships/hdphoto" Target="../media/hdphoto44.wdp"/><Relationship Id="rId4" Type="http://schemas.openxmlformats.org/officeDocument/2006/relationships/image" Target="../media/image2.png"/><Relationship Id="rId9" Type="http://schemas.openxmlformats.org/officeDocument/2006/relationships/image" Target="../media/image74.png"/></Relationships>
</file>

<file path=ppt/slides/_rels/slide99.xml.rels><?xml version="1.0" encoding="UTF-8" standalone="yes"?>
<Relationships xmlns="http://schemas.openxmlformats.org/package/2006/relationships"><Relationship Id="rId8" Type="http://schemas.microsoft.com/office/2007/relationships/hdphoto" Target="../media/hdphoto46.wdp"/><Relationship Id="rId3" Type="http://schemas.openxmlformats.org/officeDocument/2006/relationships/image" Target="../media/image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5.wdp"/><Relationship Id="rId5" Type="http://schemas.openxmlformats.org/officeDocument/2006/relationships/image" Target="../media/image7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97123"/>
            <a:ext cx="4006575" cy="114865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F14FB542-58CA-622A-2222-08A7CFC431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" y="248825"/>
            <a:ext cx="2437448" cy="313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A301636A-DA55-45CC-01EB-583E85C7F23F}"/>
              </a:ext>
            </a:extLst>
          </p:cNvPr>
          <p:cNvSpPr txBox="1">
            <a:spLocks/>
          </p:cNvSpPr>
          <p:nvPr/>
        </p:nvSpPr>
        <p:spPr>
          <a:xfrm>
            <a:off x="3215805" y="1815898"/>
            <a:ext cx="5760387" cy="22793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7000" b="1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אשכול א'- </a:t>
            </a:r>
          </a:p>
          <a:p>
            <a:r>
              <a:rPr lang="he-IL" sz="7000" b="1">
                <a:solidFill>
                  <a:srgbClr val="9536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מדעים וחברה</a:t>
            </a:r>
          </a:p>
        </p:txBody>
      </p:sp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ודוגמאות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3-4</a:t>
            </a:r>
          </a:p>
        </p:txBody>
      </p:sp>
    </p:spTree>
    <p:extLst>
      <p:ext uri="{BB962C8B-B14F-4D97-AF65-F5344CB8AC3E}">
        <p14:creationId xmlns:p14="http://schemas.microsoft.com/office/powerpoint/2010/main" val="355063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D89170B-6951-9901-6786-247F6CF6DC75}"/>
              </a:ext>
            </a:extLst>
          </p:cNvPr>
          <p:cNvSpPr txBox="1"/>
          <p:nvPr/>
        </p:nvSpPr>
        <p:spPr>
          <a:xfrm>
            <a:off x="1529175" y="636635"/>
            <a:ext cx="10127580" cy="4947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הגדרות </a:t>
            </a:r>
          </a:p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משתנה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– תכונה של פרט או מצב, שיכולה לקבל שני ערכים ויותר. 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דוגמאות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גיל, צבע עיניים, מספר שנות לימוד, סוג דם, טמפרטורה ועוד.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הערכים שמשתנה יכול לקבל הם ערכים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מספריים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או ערכים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שמיים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>
              <a:lnSpc>
                <a:spcPct val="150000"/>
              </a:lnSpc>
            </a:pPr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משתנה איכותי (שמי)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- משתנה שמקבל ערכים שאינם מספריים (ערכים שהם שמות), שלא ניתן למדוד אותו. 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דוגמאות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מצב משפחתי (רווק, נשוי, גרוש...), מקום מגורים, מקצוע, צבע מכונית וכו׳. </a:t>
            </a:r>
          </a:p>
          <a:p>
            <a:pPr>
              <a:lnSpc>
                <a:spcPct val="150000"/>
              </a:lnSpc>
            </a:pPr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משתנה כמותי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– משתנה שמקבל ערכים מספריים, שניתן למדוד אותו ולבצע עליו פעולות חשבוניות. 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דוגמאות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גובה, ציון במבחן, מספר נפשות במשפחה, מנת משכל, מספר קלוריות במוצר ועוד. </a:t>
            </a:r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49B5CD2B-E324-F9ED-F720-6102EC29F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822538"/>
              </p:ext>
            </p:extLst>
          </p:nvPr>
        </p:nvGraphicFramePr>
        <p:xfrm>
          <a:off x="1529175" y="762085"/>
          <a:ext cx="2622885" cy="255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386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D89170B-6951-9901-6786-247F6CF6DC75}"/>
              </a:ext>
            </a:extLst>
          </p:cNvPr>
          <p:cNvSpPr txBox="1"/>
          <p:nvPr/>
        </p:nvSpPr>
        <p:spPr>
          <a:xfrm>
            <a:off x="1529175" y="248498"/>
            <a:ext cx="10271960" cy="6609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u="sng">
                <a:latin typeface="David" panose="020E0502060401010101" pitchFamily="34" charset="-79"/>
                <a:cs typeface="David" panose="020E0502060401010101" pitchFamily="34" charset="-79"/>
              </a:rPr>
              <a:t>ישנם שני סוגים של משתנה כמותי</a:t>
            </a:r>
            <a:endParaRPr lang="he-IL" sz="24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endParaRPr lang="he-IL" sz="2000" b="1" u="sng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משתנה בדיד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- משתנה שערכיו מתקבלים מתוך סדרה של ערכים אפשריים,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בדרך כלל עם "קפיצות" קבועות ואין משמעות לערכי ביניים. 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דוגמאות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ציון במבחן (ערכים שלמים מ-0 עד 100)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מספר ילדים במשפחה (...0,1,2,3), ואין משמעות לערך של 2.5 ילדים במשפחה שנבדקה).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מידת נעליים אמריקאית (...8.5, 8, 7.5, 7), ואין משמעות לערך 7.38 כמידת נעליים שנבדקה.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מספר חדרים בבית (...2.5, 2, 1.5, 1) ואין משמעות לערך של 1.82 חדרים בבית שנבדק. </a:t>
            </a:r>
          </a:p>
          <a:p>
            <a:pPr>
              <a:lnSpc>
                <a:spcPct val="150000"/>
              </a:lnSpc>
            </a:pPr>
            <a:endParaRPr lang="he-IL" sz="10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משתנה רציף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- משתנה שערכיו מתקבלים מתוך אינסוף ערכים בתחום מסוים (כולל ערכי ביניים).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דוגמאות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משקל - יכול להיות 40 ק"ג , 40.3 ק"ג או 40.32 ק"ג תלוי בדיוק של המדידה.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גובה – אם הוא בין 180 ס"מ ל-200 ס"מ – אז הוא יכול להיות כל ערך בתחום זה, למשל 187.2 ס"מ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49B5CD2B-E324-F9ED-F720-6102EC29F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590318"/>
              </p:ext>
            </p:extLst>
          </p:nvPr>
        </p:nvGraphicFramePr>
        <p:xfrm>
          <a:off x="917225" y="296950"/>
          <a:ext cx="3683495" cy="341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239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D89170B-6951-9901-6786-247F6CF6DC75}"/>
              </a:ext>
            </a:extLst>
          </p:cNvPr>
          <p:cNvSpPr txBox="1"/>
          <p:nvPr/>
        </p:nvSpPr>
        <p:spPr>
          <a:xfrm>
            <a:off x="1985211" y="605675"/>
            <a:ext cx="9827955" cy="522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u="sng">
                <a:latin typeface="David" panose="020E0502060401010101" pitchFamily="34" charset="-79"/>
                <a:cs typeface="David" panose="020E0502060401010101" pitchFamily="34" charset="-79"/>
              </a:rPr>
              <a:t>בדקו את עצמכם</a:t>
            </a:r>
            <a:endParaRPr lang="he-IL" sz="24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נבחר קבוצת תלמידים ונרשום לגבי כל אחד מהם את צבע העיניים שלו,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את ציונו במבחן האחרון במתמטיקה ואת הגובה שלו. </a:t>
            </a:r>
          </a:p>
          <a:p>
            <a:pPr>
              <a:lnSpc>
                <a:spcPct val="150000"/>
              </a:lnSpc>
            </a:pPr>
            <a:endParaRPr lang="he-IL" sz="2000" b="1" u="sng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א. </a:t>
            </a: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מהם המשתנים הנבדקים?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צבע עיניים, ציון במבחן האחרון במתמטיקה, גובה.</a:t>
            </a:r>
          </a:p>
          <a:p>
            <a:pPr>
              <a:lnSpc>
                <a:spcPct val="150000"/>
              </a:lnSpc>
            </a:pPr>
            <a:endParaRPr lang="he-IL" sz="2000" b="1" u="sng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ב. </a:t>
            </a: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מהו הסוג של כל אחד מהמשתנים? נמקו.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צבע עיניים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– משתנה איכותי, שמקבל ערכים שמיים ולא ניתן למדוד אותו.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ציון במבחן האחרון במתמטיקה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– משתנה כמותי בדיד, מקבל ערכים מספריים בודדים וניתן למדוד אותו.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גובה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– משתנה כמותי רציף, שמקבל ערכים מספריים כולל ערכי ביניים וניתן למדוד אותו.</a:t>
            </a:r>
          </a:p>
        </p:txBody>
      </p:sp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49B5CD2B-E324-F9ED-F720-6102EC29F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354697"/>
              </p:ext>
            </p:extLst>
          </p:nvPr>
        </p:nvGraphicFramePr>
        <p:xfrm>
          <a:off x="1263316" y="1212973"/>
          <a:ext cx="3683495" cy="341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217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185323"/>
            <a:ext cx="4006575" cy="1148653"/>
          </a:xfrm>
          <a:prstGeom prst="rect">
            <a:avLst/>
          </a:prstGeom>
        </p:spPr>
      </p:pic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1EBBA568-EE83-D293-F28F-194948759543}"/>
              </a:ext>
            </a:extLst>
          </p:cNvPr>
          <p:cNvSpPr txBox="1">
            <a:spLocks/>
          </p:cNvSpPr>
          <p:nvPr/>
        </p:nvSpPr>
        <p:spPr>
          <a:xfrm>
            <a:off x="5640207" y="2959332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גרפים רציפים</a:t>
            </a:r>
          </a:p>
        </p:txBody>
      </p:sp>
      <p:sp>
        <p:nvSpPr>
          <p:cNvPr id="9" name="כותרת משנה 2">
            <a:extLst>
              <a:ext uri="{FF2B5EF4-FFF2-40B4-BE49-F238E27FC236}">
                <a16:creationId xmlns:a16="http://schemas.microsoft.com/office/drawing/2014/main" id="{22AE486E-E3D4-333A-A9FF-B2A47D03CEC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DB1460F2-F2F5-68A5-46E2-B335B3AD9B4D}"/>
              </a:ext>
            </a:extLst>
          </p:cNvPr>
          <p:cNvSpPr txBox="1">
            <a:spLocks/>
          </p:cNvSpPr>
          <p:nvPr/>
        </p:nvSpPr>
        <p:spPr>
          <a:xfrm>
            <a:off x="176270" y="2212511"/>
            <a:ext cx="114037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קריאת מידע מייצוג ויזואלי ובניית הייצוג הויזואלי</a:t>
            </a:r>
          </a:p>
        </p:txBody>
      </p:sp>
    </p:spTree>
    <p:extLst>
      <p:ext uri="{BB962C8B-B14F-4D97-AF65-F5344CB8AC3E}">
        <p14:creationId xmlns:p14="http://schemas.microsoft.com/office/powerpoint/2010/main" val="176878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6-8</a:t>
            </a:r>
          </a:p>
        </p:txBody>
      </p:sp>
    </p:spTree>
    <p:extLst>
      <p:ext uri="{BB962C8B-B14F-4D97-AF65-F5344CB8AC3E}">
        <p14:creationId xmlns:p14="http://schemas.microsoft.com/office/powerpoint/2010/main" val="3043256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D89170B-6951-9901-6786-247F6CF6DC75}"/>
              </a:ext>
            </a:extLst>
          </p:cNvPr>
          <p:cNvSpPr txBox="1"/>
          <p:nvPr/>
        </p:nvSpPr>
        <p:spPr>
          <a:xfrm>
            <a:off x="1821804" y="301330"/>
            <a:ext cx="9827955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במערכת הצירים מוצג גרף, המתאר שינוי טמפרטורת האוויר במקום מסויים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החל בשעה 8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בבוקר ועד השעה 14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ציר ה - 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x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משמש לסימון השעות, וציר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y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משמש לסימון הטמפרטורה.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בגרף מוצג הקשר בין שני המשתנים: השעה והטמפרטורה.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D25F3DB-DA9B-1DBA-6AEA-4CA0AD3BF4F8}"/>
              </a:ext>
            </a:extLst>
          </p:cNvPr>
          <p:cNvSpPr txBox="1"/>
          <p:nvPr/>
        </p:nvSpPr>
        <p:spPr>
          <a:xfrm>
            <a:off x="6274853" y="2495358"/>
            <a:ext cx="5310355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לפי הגרף, הטמפרטורה נמדדה 7 פעמים.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כל מדידה סומנה כנקודה על הגרף.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לכל נקודה על הגרף יש שיעור 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שמייצג את השעה ושיעור 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y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שמייצג את הטמפרטורה.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למשל, נקודה (10,2)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A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מצביעה על כך שבשעה 10:00 נמדדה טמפרטורה של 2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1143975A-05C6-F4D4-B6E3-3A6F58FA38F3}"/>
              </a:ext>
            </a:extLst>
          </p:cNvPr>
          <p:cNvGrpSpPr/>
          <p:nvPr/>
        </p:nvGrpSpPr>
        <p:grpSpPr>
          <a:xfrm>
            <a:off x="1137220" y="1861094"/>
            <a:ext cx="4650570" cy="3792132"/>
            <a:chOff x="6999189" y="2725820"/>
            <a:chExt cx="4650570" cy="3792132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0F81B141-FCCF-B57C-5BA3-850A3D60A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9189" y="2725820"/>
              <a:ext cx="4650570" cy="3792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159CA78E-A302-67FA-22A1-37A0EF98E0C4}"/>
                </a:ext>
              </a:extLst>
            </p:cNvPr>
            <p:cNvSpPr/>
            <p:nvPr/>
          </p:nvSpPr>
          <p:spPr>
            <a:xfrm>
              <a:off x="10586568" y="3537003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solidFill>
                <a:srgbClr val="FB7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3746CC21-80AD-63E9-0675-2DBCFD2B4F0A}"/>
                </a:ext>
              </a:extLst>
            </p:cNvPr>
            <p:cNvSpPr/>
            <p:nvPr/>
          </p:nvSpPr>
          <p:spPr>
            <a:xfrm>
              <a:off x="9758636" y="4202188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solidFill>
                <a:srgbClr val="FB7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C9776A5D-F21E-9162-2BB1-86C7638045AD}"/>
                </a:ext>
              </a:extLst>
            </p:cNvPr>
            <p:cNvSpPr/>
            <p:nvPr/>
          </p:nvSpPr>
          <p:spPr>
            <a:xfrm>
              <a:off x="10171521" y="3981694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solidFill>
                <a:srgbClr val="FB7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CE9FFE91-1B15-DA76-DB66-5C4644C9B9D6}"/>
                </a:ext>
              </a:extLst>
            </p:cNvPr>
            <p:cNvSpPr/>
            <p:nvPr/>
          </p:nvSpPr>
          <p:spPr>
            <a:xfrm>
              <a:off x="9354398" y="4811788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solidFill>
                <a:srgbClr val="FB7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AA136CEB-4304-AD19-16B1-67D75401E6EC}"/>
                </a:ext>
              </a:extLst>
            </p:cNvPr>
            <p:cNvSpPr/>
            <p:nvPr/>
          </p:nvSpPr>
          <p:spPr>
            <a:xfrm>
              <a:off x="8930704" y="5036605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solidFill>
                <a:srgbClr val="FB7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755AFA17-EC2D-515F-6B44-3A9EFDFBBE60}"/>
                </a:ext>
              </a:extLst>
            </p:cNvPr>
            <p:cNvSpPr/>
            <p:nvPr/>
          </p:nvSpPr>
          <p:spPr>
            <a:xfrm>
              <a:off x="8515657" y="5236700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solidFill>
                <a:srgbClr val="FB7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F6A5BD84-F199-8D13-54DA-EB349EC952B6}"/>
                </a:ext>
              </a:extLst>
            </p:cNvPr>
            <p:cNvSpPr/>
            <p:nvPr/>
          </p:nvSpPr>
          <p:spPr>
            <a:xfrm>
              <a:off x="8085478" y="6045177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solidFill>
                <a:srgbClr val="FB7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14BB2DDE-A093-84D6-F1DA-D1A3F54570E5}"/>
              </a:ext>
            </a:extLst>
          </p:cNvPr>
          <p:cNvCxnSpPr/>
          <p:nvPr/>
        </p:nvCxnSpPr>
        <p:spPr>
          <a:xfrm>
            <a:off x="3106136" y="4252717"/>
            <a:ext cx="0" cy="367563"/>
          </a:xfrm>
          <a:prstGeom prst="line">
            <a:avLst/>
          </a:prstGeom>
          <a:ln w="38100">
            <a:solidFill>
              <a:srgbClr val="9536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ECF19BEA-65D3-8D89-CE4B-B0F0C7C122F8}"/>
              </a:ext>
            </a:extLst>
          </p:cNvPr>
          <p:cNvCxnSpPr>
            <a:cxnSpLocks/>
          </p:cNvCxnSpPr>
          <p:nvPr/>
        </p:nvCxnSpPr>
        <p:spPr>
          <a:xfrm flipH="1">
            <a:off x="2272495" y="4201217"/>
            <a:ext cx="792332" cy="0"/>
          </a:xfrm>
          <a:prstGeom prst="line">
            <a:avLst/>
          </a:prstGeom>
          <a:ln w="38100">
            <a:solidFill>
              <a:srgbClr val="9536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>
            <a:extLst>
              <a:ext uri="{FF2B5EF4-FFF2-40B4-BE49-F238E27FC236}">
                <a16:creationId xmlns:a16="http://schemas.microsoft.com/office/drawing/2014/main" id="{18BA9BD7-84F5-9C02-6007-EC2A60D9B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1638" y="5902504"/>
            <a:ext cx="9464518" cy="836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1143975A-05C6-F4D4-B6E3-3A6F58FA38F3}"/>
              </a:ext>
            </a:extLst>
          </p:cNvPr>
          <p:cNvGrpSpPr/>
          <p:nvPr/>
        </p:nvGrpSpPr>
        <p:grpSpPr>
          <a:xfrm>
            <a:off x="1277221" y="2766098"/>
            <a:ext cx="4650570" cy="3792132"/>
            <a:chOff x="6999189" y="2725820"/>
            <a:chExt cx="4650570" cy="3792132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0F81B141-FCCF-B57C-5BA3-850A3D60A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9189" y="2725820"/>
              <a:ext cx="4650570" cy="3792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159CA78E-A302-67FA-22A1-37A0EF98E0C4}"/>
                </a:ext>
              </a:extLst>
            </p:cNvPr>
            <p:cNvSpPr/>
            <p:nvPr/>
          </p:nvSpPr>
          <p:spPr>
            <a:xfrm>
              <a:off x="10586568" y="3537003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solidFill>
                <a:srgbClr val="FB7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3746CC21-80AD-63E9-0675-2DBCFD2B4F0A}"/>
                </a:ext>
              </a:extLst>
            </p:cNvPr>
            <p:cNvSpPr/>
            <p:nvPr/>
          </p:nvSpPr>
          <p:spPr>
            <a:xfrm>
              <a:off x="9758636" y="4202188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solidFill>
                <a:srgbClr val="FB7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C9776A5D-F21E-9162-2BB1-86C7638045AD}"/>
                </a:ext>
              </a:extLst>
            </p:cNvPr>
            <p:cNvSpPr/>
            <p:nvPr/>
          </p:nvSpPr>
          <p:spPr>
            <a:xfrm>
              <a:off x="10171521" y="3981694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solidFill>
                <a:srgbClr val="FB7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CE9FFE91-1B15-DA76-DB66-5C4644C9B9D6}"/>
                </a:ext>
              </a:extLst>
            </p:cNvPr>
            <p:cNvSpPr/>
            <p:nvPr/>
          </p:nvSpPr>
          <p:spPr>
            <a:xfrm>
              <a:off x="9344773" y="4802163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solidFill>
                <a:srgbClr val="FB7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AA136CEB-4304-AD19-16B1-67D75401E6EC}"/>
                </a:ext>
              </a:extLst>
            </p:cNvPr>
            <p:cNvSpPr/>
            <p:nvPr/>
          </p:nvSpPr>
          <p:spPr>
            <a:xfrm>
              <a:off x="8930704" y="5036605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solidFill>
                <a:srgbClr val="FB7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755AFA17-EC2D-515F-6B44-3A9EFDFBBE60}"/>
                </a:ext>
              </a:extLst>
            </p:cNvPr>
            <p:cNvSpPr/>
            <p:nvPr/>
          </p:nvSpPr>
          <p:spPr>
            <a:xfrm>
              <a:off x="8515657" y="5236700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solidFill>
                <a:srgbClr val="FB7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F6A5BD84-F199-8D13-54DA-EB349EC952B6}"/>
                </a:ext>
              </a:extLst>
            </p:cNvPr>
            <p:cNvSpPr/>
            <p:nvPr/>
          </p:nvSpPr>
          <p:spPr>
            <a:xfrm>
              <a:off x="8085478" y="6045177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solidFill>
                <a:srgbClr val="FB7D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1776941-6E2B-78D9-4CF3-4A5BAF16ED24}"/>
              </a:ext>
            </a:extLst>
          </p:cNvPr>
          <p:cNvSpPr txBox="1"/>
          <p:nvPr/>
        </p:nvSpPr>
        <p:spPr>
          <a:xfrm>
            <a:off x="5615929" y="118721"/>
            <a:ext cx="60960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בדקו את עצמכם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א. איזו טמפרטורה נמדדה בשעה 12</a:t>
            </a:r>
            <a:r>
              <a:rPr lang="he-IL" sz="2000" b="1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? 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1796DE5-7BFD-28D2-0A91-B1627FC2BC36}"/>
              </a:ext>
            </a:extLst>
          </p:cNvPr>
          <p:cNvSpPr txBox="1"/>
          <p:nvPr/>
        </p:nvSpPr>
        <p:spPr>
          <a:xfrm>
            <a:off x="1598898" y="1177368"/>
            <a:ext cx="7750294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נסרטט אנך מהערך 12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שעל 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עד לנקודת המפגש שלו עם הגרף, ומהנקודה על הגרף נסרטט אנך לציר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y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 אנך זה מגיע לערך 6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(מופיע בצבע אדום)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בשעה 12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הטמפרטורה היתה 6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חץ: ימינה 9">
            <a:extLst>
              <a:ext uri="{FF2B5EF4-FFF2-40B4-BE49-F238E27FC236}">
                <a16:creationId xmlns:a16="http://schemas.microsoft.com/office/drawing/2014/main" id="{EC2C0697-94D6-C9E4-FC19-42DCDD662822}"/>
              </a:ext>
            </a:extLst>
          </p:cNvPr>
          <p:cNvSpPr/>
          <p:nvPr/>
        </p:nvSpPr>
        <p:spPr>
          <a:xfrm>
            <a:off x="6096000" y="4264183"/>
            <a:ext cx="576943" cy="397981"/>
          </a:xfrm>
          <a:prstGeom prst="rightArrow">
            <a:avLst/>
          </a:prstGeom>
          <a:solidFill>
            <a:srgbClr val="FB7D23"/>
          </a:solidFill>
          <a:ln>
            <a:solidFill>
              <a:srgbClr val="FB7D2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קבוצה 47">
            <a:extLst>
              <a:ext uri="{FF2B5EF4-FFF2-40B4-BE49-F238E27FC236}">
                <a16:creationId xmlns:a16="http://schemas.microsoft.com/office/drawing/2014/main" id="{478FBF92-1056-A85B-656B-E12CF167DF70}"/>
              </a:ext>
            </a:extLst>
          </p:cNvPr>
          <p:cNvGrpSpPr/>
          <p:nvPr/>
        </p:nvGrpSpPr>
        <p:grpSpPr>
          <a:xfrm>
            <a:off x="6922770" y="2766098"/>
            <a:ext cx="4650570" cy="3792132"/>
            <a:chOff x="6922770" y="2766098"/>
            <a:chExt cx="4650570" cy="3792132"/>
          </a:xfrm>
        </p:grpSpPr>
        <p:grpSp>
          <p:nvGrpSpPr>
            <p:cNvPr id="34" name="קבוצה 33">
              <a:extLst>
                <a:ext uri="{FF2B5EF4-FFF2-40B4-BE49-F238E27FC236}">
                  <a16:creationId xmlns:a16="http://schemas.microsoft.com/office/drawing/2014/main" id="{630877C7-8993-DFAA-9DC1-A0A08D8D592C}"/>
                </a:ext>
              </a:extLst>
            </p:cNvPr>
            <p:cNvGrpSpPr/>
            <p:nvPr/>
          </p:nvGrpSpPr>
          <p:grpSpPr>
            <a:xfrm>
              <a:off x="6922770" y="2766098"/>
              <a:ext cx="4650570" cy="3792132"/>
              <a:chOff x="6999189" y="2725820"/>
              <a:chExt cx="4650570" cy="3792132"/>
            </a:xfrm>
          </p:grpSpPr>
          <p:pic>
            <p:nvPicPr>
              <p:cNvPr id="35" name="תמונה 34">
                <a:extLst>
                  <a:ext uri="{FF2B5EF4-FFF2-40B4-BE49-F238E27FC236}">
                    <a16:creationId xmlns:a16="http://schemas.microsoft.com/office/drawing/2014/main" id="{3B005A16-2C5E-99E7-DE41-0DC471869F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9189" y="2725820"/>
                <a:ext cx="4650570" cy="379213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6" name="אליפסה 35">
                <a:extLst>
                  <a:ext uri="{FF2B5EF4-FFF2-40B4-BE49-F238E27FC236}">
                    <a16:creationId xmlns:a16="http://schemas.microsoft.com/office/drawing/2014/main" id="{87933EBD-DA41-41DA-B309-4E78A48C123C}"/>
                  </a:ext>
                </a:extLst>
              </p:cNvPr>
              <p:cNvSpPr/>
              <p:nvPr/>
            </p:nvSpPr>
            <p:spPr>
              <a:xfrm>
                <a:off x="10586568" y="3537003"/>
                <a:ext cx="80838" cy="80838"/>
              </a:xfrm>
              <a:prstGeom prst="ellipse">
                <a:avLst/>
              </a:prstGeom>
              <a:solidFill>
                <a:srgbClr val="FB7D23"/>
              </a:solidFill>
              <a:ln>
                <a:solidFill>
                  <a:srgbClr val="FB7D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אליפסה 36">
                <a:extLst>
                  <a:ext uri="{FF2B5EF4-FFF2-40B4-BE49-F238E27FC236}">
                    <a16:creationId xmlns:a16="http://schemas.microsoft.com/office/drawing/2014/main" id="{28064280-7C9E-67A9-7131-90734F2847EA}"/>
                  </a:ext>
                </a:extLst>
              </p:cNvPr>
              <p:cNvSpPr/>
              <p:nvPr/>
            </p:nvSpPr>
            <p:spPr>
              <a:xfrm>
                <a:off x="9758636" y="4202188"/>
                <a:ext cx="80838" cy="80838"/>
              </a:xfrm>
              <a:prstGeom prst="ellipse">
                <a:avLst/>
              </a:prstGeom>
              <a:solidFill>
                <a:srgbClr val="FB7D23"/>
              </a:solidFill>
              <a:ln>
                <a:solidFill>
                  <a:srgbClr val="FB7D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אליפסה 37">
                <a:extLst>
                  <a:ext uri="{FF2B5EF4-FFF2-40B4-BE49-F238E27FC236}">
                    <a16:creationId xmlns:a16="http://schemas.microsoft.com/office/drawing/2014/main" id="{1F3EC079-E8CF-EB96-4AF7-7F600ACD5AD5}"/>
                  </a:ext>
                </a:extLst>
              </p:cNvPr>
              <p:cNvSpPr/>
              <p:nvPr/>
            </p:nvSpPr>
            <p:spPr>
              <a:xfrm>
                <a:off x="10171521" y="3981694"/>
                <a:ext cx="80838" cy="80838"/>
              </a:xfrm>
              <a:prstGeom prst="ellipse">
                <a:avLst/>
              </a:prstGeom>
              <a:solidFill>
                <a:srgbClr val="FB7D23"/>
              </a:solidFill>
              <a:ln>
                <a:solidFill>
                  <a:srgbClr val="FB7D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אליפסה 38">
                <a:extLst>
                  <a:ext uri="{FF2B5EF4-FFF2-40B4-BE49-F238E27FC236}">
                    <a16:creationId xmlns:a16="http://schemas.microsoft.com/office/drawing/2014/main" id="{62142967-4376-AD5D-6E66-CCDDB25A3EF8}"/>
                  </a:ext>
                </a:extLst>
              </p:cNvPr>
              <p:cNvSpPr/>
              <p:nvPr/>
            </p:nvSpPr>
            <p:spPr>
              <a:xfrm>
                <a:off x="9344773" y="4802163"/>
                <a:ext cx="80838" cy="80838"/>
              </a:xfrm>
              <a:prstGeom prst="ellipse">
                <a:avLst/>
              </a:prstGeom>
              <a:solidFill>
                <a:srgbClr val="FB7D23"/>
              </a:solidFill>
              <a:ln>
                <a:solidFill>
                  <a:srgbClr val="FB7D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אליפסה 39">
                <a:extLst>
                  <a:ext uri="{FF2B5EF4-FFF2-40B4-BE49-F238E27FC236}">
                    <a16:creationId xmlns:a16="http://schemas.microsoft.com/office/drawing/2014/main" id="{DDD642C3-CD79-44B1-B9B7-64C15B69289F}"/>
                  </a:ext>
                </a:extLst>
              </p:cNvPr>
              <p:cNvSpPr/>
              <p:nvPr/>
            </p:nvSpPr>
            <p:spPr>
              <a:xfrm>
                <a:off x="8930704" y="5036605"/>
                <a:ext cx="80838" cy="80838"/>
              </a:xfrm>
              <a:prstGeom prst="ellipse">
                <a:avLst/>
              </a:prstGeom>
              <a:solidFill>
                <a:srgbClr val="FB7D23"/>
              </a:solidFill>
              <a:ln>
                <a:solidFill>
                  <a:srgbClr val="FB7D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אליפסה 40">
                <a:extLst>
                  <a:ext uri="{FF2B5EF4-FFF2-40B4-BE49-F238E27FC236}">
                    <a16:creationId xmlns:a16="http://schemas.microsoft.com/office/drawing/2014/main" id="{B2DD3555-819F-5784-7389-8417343D5496}"/>
                  </a:ext>
                </a:extLst>
              </p:cNvPr>
              <p:cNvSpPr/>
              <p:nvPr/>
            </p:nvSpPr>
            <p:spPr>
              <a:xfrm>
                <a:off x="8515657" y="5236700"/>
                <a:ext cx="80838" cy="80838"/>
              </a:xfrm>
              <a:prstGeom prst="ellipse">
                <a:avLst/>
              </a:prstGeom>
              <a:solidFill>
                <a:srgbClr val="FB7D23"/>
              </a:solidFill>
              <a:ln>
                <a:solidFill>
                  <a:srgbClr val="FB7D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אליפסה 41">
                <a:extLst>
                  <a:ext uri="{FF2B5EF4-FFF2-40B4-BE49-F238E27FC236}">
                    <a16:creationId xmlns:a16="http://schemas.microsoft.com/office/drawing/2014/main" id="{EC167425-9BF8-F25A-F2DE-95D93D285FDE}"/>
                  </a:ext>
                </a:extLst>
              </p:cNvPr>
              <p:cNvSpPr/>
              <p:nvPr/>
            </p:nvSpPr>
            <p:spPr>
              <a:xfrm>
                <a:off x="8085478" y="6045177"/>
                <a:ext cx="80838" cy="80838"/>
              </a:xfrm>
              <a:prstGeom prst="ellipse">
                <a:avLst/>
              </a:prstGeom>
              <a:solidFill>
                <a:srgbClr val="FB7D23"/>
              </a:solidFill>
              <a:ln>
                <a:solidFill>
                  <a:srgbClr val="FB7D2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מחבר חץ ישר 43">
              <a:extLst>
                <a:ext uri="{FF2B5EF4-FFF2-40B4-BE49-F238E27FC236}">
                  <a16:creationId xmlns:a16="http://schemas.microsoft.com/office/drawing/2014/main" id="{E00E3B32-8F82-80DF-D8B9-653C64DD225F}"/>
                </a:ext>
              </a:extLst>
            </p:cNvPr>
            <p:cNvCxnSpPr/>
            <p:nvPr/>
          </p:nvCxnSpPr>
          <p:spPr>
            <a:xfrm flipV="1">
              <a:off x="9721516" y="4297086"/>
              <a:ext cx="0" cy="1227815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חץ ישר 44">
              <a:extLst>
                <a:ext uri="{FF2B5EF4-FFF2-40B4-BE49-F238E27FC236}">
                  <a16:creationId xmlns:a16="http://schemas.microsoft.com/office/drawing/2014/main" id="{9899C046-0F7D-7A7C-2624-846EA4654646}"/>
                </a:ext>
              </a:extLst>
            </p:cNvPr>
            <p:cNvCxnSpPr>
              <a:cxnSpLocks/>
              <a:stCxn id="37" idx="1"/>
            </p:cNvCxnSpPr>
            <p:nvPr/>
          </p:nvCxnSpPr>
          <p:spPr>
            <a:xfrm flipH="1">
              <a:off x="8059585" y="4254304"/>
              <a:ext cx="1634470" cy="17519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מלבן 48">
            <a:extLst>
              <a:ext uri="{FF2B5EF4-FFF2-40B4-BE49-F238E27FC236}">
                <a16:creationId xmlns:a16="http://schemas.microsoft.com/office/drawing/2014/main" id="{48E2EBAD-0D15-EED6-F6DD-BD129ADA8497}"/>
              </a:ext>
            </a:extLst>
          </p:cNvPr>
          <p:cNvSpPr/>
          <p:nvPr/>
        </p:nvSpPr>
        <p:spPr>
          <a:xfrm>
            <a:off x="8663929" y="4842441"/>
            <a:ext cx="195308" cy="223329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מלבן 49">
            <a:extLst>
              <a:ext uri="{FF2B5EF4-FFF2-40B4-BE49-F238E27FC236}">
                <a16:creationId xmlns:a16="http://schemas.microsoft.com/office/drawing/2014/main" id="{E5F11A29-49E1-E82F-A3F4-789046D2F42A}"/>
              </a:ext>
            </a:extLst>
          </p:cNvPr>
          <p:cNvSpPr/>
          <p:nvPr/>
        </p:nvSpPr>
        <p:spPr>
          <a:xfrm>
            <a:off x="3013428" y="4853554"/>
            <a:ext cx="195308" cy="223329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8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1143975A-05C6-F4D4-B6E3-3A6F58FA38F3}"/>
              </a:ext>
            </a:extLst>
          </p:cNvPr>
          <p:cNvGrpSpPr/>
          <p:nvPr/>
        </p:nvGrpSpPr>
        <p:grpSpPr>
          <a:xfrm>
            <a:off x="1157238" y="2739880"/>
            <a:ext cx="4650570" cy="3792132"/>
            <a:chOff x="6999189" y="2725820"/>
            <a:chExt cx="4650570" cy="3792132"/>
          </a:xfrm>
          <a:solidFill>
            <a:srgbClr val="FB7D23"/>
          </a:solidFill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0F81B141-FCCF-B57C-5BA3-850A3D60A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9189" y="2725820"/>
              <a:ext cx="4650570" cy="3792132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159CA78E-A302-67FA-22A1-37A0EF98E0C4}"/>
                </a:ext>
              </a:extLst>
            </p:cNvPr>
            <p:cNvSpPr/>
            <p:nvPr/>
          </p:nvSpPr>
          <p:spPr>
            <a:xfrm>
              <a:off x="10586568" y="3537003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3746CC21-80AD-63E9-0675-2DBCFD2B4F0A}"/>
                </a:ext>
              </a:extLst>
            </p:cNvPr>
            <p:cNvSpPr/>
            <p:nvPr/>
          </p:nvSpPr>
          <p:spPr>
            <a:xfrm>
              <a:off x="9758636" y="4202188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C9776A5D-F21E-9162-2BB1-86C7638045AD}"/>
                </a:ext>
              </a:extLst>
            </p:cNvPr>
            <p:cNvSpPr/>
            <p:nvPr/>
          </p:nvSpPr>
          <p:spPr>
            <a:xfrm>
              <a:off x="10171521" y="3981694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CE9FFE91-1B15-DA76-DB66-5C4644C9B9D6}"/>
                </a:ext>
              </a:extLst>
            </p:cNvPr>
            <p:cNvSpPr/>
            <p:nvPr/>
          </p:nvSpPr>
          <p:spPr>
            <a:xfrm>
              <a:off x="9344773" y="4802163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AA136CEB-4304-AD19-16B1-67D75401E6EC}"/>
                </a:ext>
              </a:extLst>
            </p:cNvPr>
            <p:cNvSpPr/>
            <p:nvPr/>
          </p:nvSpPr>
          <p:spPr>
            <a:xfrm>
              <a:off x="8930704" y="5036605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755AFA17-EC2D-515F-6B44-3A9EFDFBBE60}"/>
                </a:ext>
              </a:extLst>
            </p:cNvPr>
            <p:cNvSpPr/>
            <p:nvPr/>
          </p:nvSpPr>
          <p:spPr>
            <a:xfrm>
              <a:off x="8515657" y="5236700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F6A5BD84-F199-8D13-54DA-EB349EC952B6}"/>
                </a:ext>
              </a:extLst>
            </p:cNvPr>
            <p:cNvSpPr/>
            <p:nvPr/>
          </p:nvSpPr>
          <p:spPr>
            <a:xfrm>
              <a:off x="8085478" y="6045177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חץ: ימינה 9">
            <a:extLst>
              <a:ext uri="{FF2B5EF4-FFF2-40B4-BE49-F238E27FC236}">
                <a16:creationId xmlns:a16="http://schemas.microsoft.com/office/drawing/2014/main" id="{EC2C0697-94D6-C9E4-FC19-42DCDD662822}"/>
              </a:ext>
            </a:extLst>
          </p:cNvPr>
          <p:cNvSpPr/>
          <p:nvPr/>
        </p:nvSpPr>
        <p:spPr>
          <a:xfrm>
            <a:off x="6096000" y="4264183"/>
            <a:ext cx="576943" cy="397981"/>
          </a:xfrm>
          <a:prstGeom prst="rightArrow">
            <a:avLst/>
          </a:prstGeom>
          <a:solidFill>
            <a:srgbClr val="FB7D23"/>
          </a:solidFill>
          <a:ln>
            <a:solidFill>
              <a:srgbClr val="FB7D2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0C6F2AA2-A070-D53A-E234-677C7BE5DA0B}"/>
              </a:ext>
            </a:extLst>
          </p:cNvPr>
          <p:cNvSpPr txBox="1"/>
          <p:nvPr/>
        </p:nvSpPr>
        <p:spPr>
          <a:xfrm>
            <a:off x="7515980" y="291597"/>
            <a:ext cx="41651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ב. באיזו שעה נמדדה טמפרטורה של 3</a:t>
            </a:r>
            <a:r>
              <a:rPr lang="he-IL" sz="2000" b="1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? 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24FA7643-2017-64A6-E8A6-0EA1333CF31C}"/>
              </a:ext>
            </a:extLst>
          </p:cNvPr>
          <p:cNvSpPr txBox="1"/>
          <p:nvPr/>
        </p:nvSpPr>
        <p:spPr>
          <a:xfrm>
            <a:off x="57742" y="745549"/>
            <a:ext cx="11623430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על 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y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ציר הטמפרטורה, מופיעות רק טמפרטורות זוגיות. הטמפרטורות האי-זוגיות נמצאות באמצע המשבצות.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נסרטט מאמצע המשבצת שבין 2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ל- 4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אנך לציר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y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עד לנקודת המפגש שלו עם הגרף,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ומהנקודה על הגרף נסרטט אנך לציר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אנך זה מגיע לערך 11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(מופיע בצבע כחול).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הטמפרטורה 3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היתה בשעה 11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129958D9-B0A2-9DAC-7AC2-9CD4F8F3B4D3}"/>
              </a:ext>
            </a:extLst>
          </p:cNvPr>
          <p:cNvGrpSpPr/>
          <p:nvPr/>
        </p:nvGrpSpPr>
        <p:grpSpPr>
          <a:xfrm>
            <a:off x="6963234" y="2766098"/>
            <a:ext cx="4650570" cy="3792132"/>
            <a:chOff x="6999189" y="2725820"/>
            <a:chExt cx="4650570" cy="3792132"/>
          </a:xfrm>
          <a:solidFill>
            <a:srgbClr val="FB7D23"/>
          </a:solidFill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2A0BD157-0918-6282-2A3F-01577434F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9189" y="2725820"/>
              <a:ext cx="4650570" cy="3792132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5F46B2BE-FEE2-860E-DF1F-EA76914E7C21}"/>
                </a:ext>
              </a:extLst>
            </p:cNvPr>
            <p:cNvSpPr/>
            <p:nvPr/>
          </p:nvSpPr>
          <p:spPr>
            <a:xfrm>
              <a:off x="10586568" y="3537003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A33242BB-910E-F05F-E194-820EF5171BE4}"/>
                </a:ext>
              </a:extLst>
            </p:cNvPr>
            <p:cNvSpPr/>
            <p:nvPr/>
          </p:nvSpPr>
          <p:spPr>
            <a:xfrm>
              <a:off x="9758636" y="4202188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אליפסה 10">
              <a:extLst>
                <a:ext uri="{FF2B5EF4-FFF2-40B4-BE49-F238E27FC236}">
                  <a16:creationId xmlns:a16="http://schemas.microsoft.com/office/drawing/2014/main" id="{C5D71915-CCD6-F0D9-0BEA-B0D263B2170A}"/>
                </a:ext>
              </a:extLst>
            </p:cNvPr>
            <p:cNvSpPr/>
            <p:nvPr/>
          </p:nvSpPr>
          <p:spPr>
            <a:xfrm>
              <a:off x="10171521" y="3981694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אליפסה 20">
              <a:extLst>
                <a:ext uri="{FF2B5EF4-FFF2-40B4-BE49-F238E27FC236}">
                  <a16:creationId xmlns:a16="http://schemas.microsoft.com/office/drawing/2014/main" id="{AEFD95D4-AB08-B046-3A99-EB61E4892C7F}"/>
                </a:ext>
              </a:extLst>
            </p:cNvPr>
            <p:cNvSpPr/>
            <p:nvPr/>
          </p:nvSpPr>
          <p:spPr>
            <a:xfrm>
              <a:off x="9344773" y="4822043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אליפסה 31">
              <a:extLst>
                <a:ext uri="{FF2B5EF4-FFF2-40B4-BE49-F238E27FC236}">
                  <a16:creationId xmlns:a16="http://schemas.microsoft.com/office/drawing/2014/main" id="{4336562C-606E-805A-631D-24192E6FC27D}"/>
                </a:ext>
              </a:extLst>
            </p:cNvPr>
            <p:cNvSpPr/>
            <p:nvPr/>
          </p:nvSpPr>
          <p:spPr>
            <a:xfrm>
              <a:off x="8930704" y="5036605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אליפסה 33">
              <a:extLst>
                <a:ext uri="{FF2B5EF4-FFF2-40B4-BE49-F238E27FC236}">
                  <a16:creationId xmlns:a16="http://schemas.microsoft.com/office/drawing/2014/main" id="{14145800-431F-FB36-C259-AFEFFCC35972}"/>
                </a:ext>
              </a:extLst>
            </p:cNvPr>
            <p:cNvSpPr/>
            <p:nvPr/>
          </p:nvSpPr>
          <p:spPr>
            <a:xfrm>
              <a:off x="8515657" y="5236700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אליפסה 34">
              <a:extLst>
                <a:ext uri="{FF2B5EF4-FFF2-40B4-BE49-F238E27FC236}">
                  <a16:creationId xmlns:a16="http://schemas.microsoft.com/office/drawing/2014/main" id="{3B97C02D-0216-24FA-5C13-FF8D0BC18650}"/>
                </a:ext>
              </a:extLst>
            </p:cNvPr>
            <p:cNvSpPr/>
            <p:nvPr/>
          </p:nvSpPr>
          <p:spPr>
            <a:xfrm>
              <a:off x="8085478" y="6045177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מלבן 37">
            <a:extLst>
              <a:ext uri="{FF2B5EF4-FFF2-40B4-BE49-F238E27FC236}">
                <a16:creationId xmlns:a16="http://schemas.microsoft.com/office/drawing/2014/main" id="{42C3CBD5-701B-F020-6DC1-13F7C8A40A4B}"/>
              </a:ext>
            </a:extLst>
          </p:cNvPr>
          <p:cNvSpPr/>
          <p:nvPr/>
        </p:nvSpPr>
        <p:spPr>
          <a:xfrm>
            <a:off x="8699441" y="4842441"/>
            <a:ext cx="195308" cy="223329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מחבר חץ ישר 35">
            <a:extLst>
              <a:ext uri="{FF2B5EF4-FFF2-40B4-BE49-F238E27FC236}">
                <a16:creationId xmlns:a16="http://schemas.microsoft.com/office/drawing/2014/main" id="{A4E9AFF4-C45E-60FF-D40F-7A6FC24823EA}"/>
              </a:ext>
            </a:extLst>
          </p:cNvPr>
          <p:cNvCxnSpPr>
            <a:cxnSpLocks/>
          </p:cNvCxnSpPr>
          <p:nvPr/>
        </p:nvCxnSpPr>
        <p:spPr>
          <a:xfrm>
            <a:off x="8097236" y="4890101"/>
            <a:ext cx="1188720" cy="17519"/>
          </a:xfrm>
          <a:prstGeom prst="straightConnector1">
            <a:avLst/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>
            <a:extLst>
              <a:ext uri="{FF2B5EF4-FFF2-40B4-BE49-F238E27FC236}">
                <a16:creationId xmlns:a16="http://schemas.microsoft.com/office/drawing/2014/main" id="{31F09675-26AF-B4A7-A7FA-668951564571}"/>
              </a:ext>
            </a:extLst>
          </p:cNvPr>
          <p:cNvCxnSpPr>
            <a:cxnSpLocks/>
          </p:cNvCxnSpPr>
          <p:nvPr/>
        </p:nvCxnSpPr>
        <p:spPr>
          <a:xfrm>
            <a:off x="9356362" y="4954154"/>
            <a:ext cx="0" cy="572003"/>
          </a:xfrm>
          <a:prstGeom prst="straightConnector1">
            <a:avLst/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מלבן 40">
            <a:extLst>
              <a:ext uri="{FF2B5EF4-FFF2-40B4-BE49-F238E27FC236}">
                <a16:creationId xmlns:a16="http://schemas.microsoft.com/office/drawing/2014/main" id="{E7144E17-297F-E36E-A852-0A2701BEE42C}"/>
              </a:ext>
            </a:extLst>
          </p:cNvPr>
          <p:cNvSpPr/>
          <p:nvPr/>
        </p:nvSpPr>
        <p:spPr>
          <a:xfrm>
            <a:off x="2890169" y="4832915"/>
            <a:ext cx="195308" cy="223329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1143975A-05C6-F4D4-B6E3-3A6F58FA38F3}"/>
              </a:ext>
            </a:extLst>
          </p:cNvPr>
          <p:cNvGrpSpPr/>
          <p:nvPr/>
        </p:nvGrpSpPr>
        <p:grpSpPr>
          <a:xfrm>
            <a:off x="4156917" y="2720831"/>
            <a:ext cx="4650570" cy="3792132"/>
            <a:chOff x="6999189" y="2725820"/>
            <a:chExt cx="4650570" cy="3792132"/>
          </a:xfrm>
          <a:solidFill>
            <a:srgbClr val="FB7D23"/>
          </a:solidFill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0F81B141-FCCF-B57C-5BA3-850A3D60A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9189" y="2725820"/>
              <a:ext cx="4650570" cy="3792132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159CA78E-A302-67FA-22A1-37A0EF98E0C4}"/>
                </a:ext>
              </a:extLst>
            </p:cNvPr>
            <p:cNvSpPr/>
            <p:nvPr/>
          </p:nvSpPr>
          <p:spPr>
            <a:xfrm>
              <a:off x="10586568" y="3537003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3746CC21-80AD-63E9-0675-2DBCFD2B4F0A}"/>
                </a:ext>
              </a:extLst>
            </p:cNvPr>
            <p:cNvSpPr/>
            <p:nvPr/>
          </p:nvSpPr>
          <p:spPr>
            <a:xfrm>
              <a:off x="9758636" y="4202188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אליפסה 13">
              <a:extLst>
                <a:ext uri="{FF2B5EF4-FFF2-40B4-BE49-F238E27FC236}">
                  <a16:creationId xmlns:a16="http://schemas.microsoft.com/office/drawing/2014/main" id="{C9776A5D-F21E-9162-2BB1-86C7638045AD}"/>
                </a:ext>
              </a:extLst>
            </p:cNvPr>
            <p:cNvSpPr/>
            <p:nvPr/>
          </p:nvSpPr>
          <p:spPr>
            <a:xfrm>
              <a:off x="10171521" y="3981694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אליפסה 14">
              <a:extLst>
                <a:ext uri="{FF2B5EF4-FFF2-40B4-BE49-F238E27FC236}">
                  <a16:creationId xmlns:a16="http://schemas.microsoft.com/office/drawing/2014/main" id="{CE9FFE91-1B15-DA76-DB66-5C4644C9B9D6}"/>
                </a:ext>
              </a:extLst>
            </p:cNvPr>
            <p:cNvSpPr/>
            <p:nvPr/>
          </p:nvSpPr>
          <p:spPr>
            <a:xfrm>
              <a:off x="9344773" y="4802163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AA136CEB-4304-AD19-16B1-67D75401E6EC}"/>
                </a:ext>
              </a:extLst>
            </p:cNvPr>
            <p:cNvSpPr/>
            <p:nvPr/>
          </p:nvSpPr>
          <p:spPr>
            <a:xfrm>
              <a:off x="8930704" y="5036605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755AFA17-EC2D-515F-6B44-3A9EFDFBBE60}"/>
                </a:ext>
              </a:extLst>
            </p:cNvPr>
            <p:cNvSpPr/>
            <p:nvPr/>
          </p:nvSpPr>
          <p:spPr>
            <a:xfrm>
              <a:off x="8515657" y="5236700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F6A5BD84-F199-8D13-54DA-EB349EC952B6}"/>
                </a:ext>
              </a:extLst>
            </p:cNvPr>
            <p:cNvSpPr/>
            <p:nvPr/>
          </p:nvSpPr>
          <p:spPr>
            <a:xfrm>
              <a:off x="8085478" y="6045177"/>
              <a:ext cx="80838" cy="808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0C6F2AA2-A070-D53A-E234-677C7BE5DA0B}"/>
              </a:ext>
            </a:extLst>
          </p:cNvPr>
          <p:cNvSpPr txBox="1"/>
          <p:nvPr/>
        </p:nvSpPr>
        <p:spPr>
          <a:xfrm>
            <a:off x="7854738" y="533011"/>
            <a:ext cx="3816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ג. האם הגרף עולה/יורד/קבוע? 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24FA7643-2017-64A6-E8A6-0EA1333CF31C}"/>
              </a:ext>
            </a:extLst>
          </p:cNvPr>
          <p:cNvSpPr txBox="1"/>
          <p:nvPr/>
        </p:nvSpPr>
        <p:spPr>
          <a:xfrm>
            <a:off x="57742" y="944761"/>
            <a:ext cx="11623430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הגרף עולה.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ככל שהשעה מאוחרת יותר, הטמפרטורה גבוהה יותר.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קל לזהות עלייה וירידה, אם מדמיינים "טיול" על הגרף, שמתחיל תמיד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משמאל לימין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E7144E17-297F-E36E-A852-0A2701BEE42C}"/>
              </a:ext>
            </a:extLst>
          </p:cNvPr>
          <p:cNvSpPr/>
          <p:nvPr/>
        </p:nvSpPr>
        <p:spPr>
          <a:xfrm>
            <a:off x="5889848" y="4813866"/>
            <a:ext cx="195308" cy="223329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A23CAEB-9008-7D46-06C1-7F6F8F1A1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5" b="95122" l="0" r="100000">
                        <a14:foregroundMark x1="89831" y1="51220" x2="89831" y2="51220"/>
                        <a14:foregroundMark x1="88136" y1="65041" x2="88136" y2="65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503" y="4515061"/>
            <a:ext cx="368621" cy="7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3874880" y="2212511"/>
            <a:ext cx="7705187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הסקת מסקנות ממידע</a:t>
            </a:r>
          </a:p>
        </p:txBody>
      </p:sp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0C6F2AA2-A070-D53A-E234-677C7BE5DA0B}"/>
              </a:ext>
            </a:extLst>
          </p:cNvPr>
          <p:cNvSpPr txBox="1"/>
          <p:nvPr/>
        </p:nvSpPr>
        <p:spPr>
          <a:xfrm>
            <a:off x="7237142" y="533011"/>
            <a:ext cx="443432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ד. בין אילו שעות נמדדה טמפרטורה שלילית?  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   ובין אילו שעות נמדדה טמפרטורה חיובית? 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24FA7643-2017-64A6-E8A6-0EA1333CF31C}"/>
              </a:ext>
            </a:extLst>
          </p:cNvPr>
          <p:cNvSpPr txBox="1"/>
          <p:nvPr/>
        </p:nvSpPr>
        <p:spPr>
          <a:xfrm>
            <a:off x="5644310" y="1853707"/>
            <a:ext cx="616748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נקודת החיתוך של גרף הפונקציה עם 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מציינת את השעה שבה הטמפרטורה היא 0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, במקרה זה השעה היא בערך 8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30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2697B223-318A-AE23-4D2E-B9644DE9E725}"/>
              </a:ext>
            </a:extLst>
          </p:cNvPr>
          <p:cNvGrpSpPr/>
          <p:nvPr/>
        </p:nvGrpSpPr>
        <p:grpSpPr>
          <a:xfrm>
            <a:off x="810705" y="2000241"/>
            <a:ext cx="4629796" cy="3734321"/>
            <a:chOff x="9397947" y="2749736"/>
            <a:chExt cx="4629796" cy="3734321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C1ED5AC1-1BC1-4051-367A-2572D78B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7947" y="2749736"/>
              <a:ext cx="4629796" cy="37343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אליפסה 3">
              <a:extLst>
                <a:ext uri="{FF2B5EF4-FFF2-40B4-BE49-F238E27FC236}">
                  <a16:creationId xmlns:a16="http://schemas.microsoft.com/office/drawing/2014/main" id="{82540A79-C788-8704-68D4-E79BB20989DA}"/>
                </a:ext>
              </a:extLst>
            </p:cNvPr>
            <p:cNvSpPr/>
            <p:nvPr/>
          </p:nvSpPr>
          <p:spPr>
            <a:xfrm>
              <a:off x="13137739" y="3388581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9F70F547-4D4C-0F21-2EF7-CAF1989C0FE4}"/>
                </a:ext>
              </a:extLst>
            </p:cNvPr>
            <p:cNvSpPr/>
            <p:nvPr/>
          </p:nvSpPr>
          <p:spPr>
            <a:xfrm>
              <a:off x="12692064" y="3859079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6BBC2001-A187-3B6C-A014-C1A043DDB475}"/>
                </a:ext>
              </a:extLst>
            </p:cNvPr>
            <p:cNvSpPr/>
            <p:nvPr/>
          </p:nvSpPr>
          <p:spPr>
            <a:xfrm>
              <a:off x="12256635" y="4079293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3F1C5B6A-BC3E-4CD0-F33C-92F83D9342D0}"/>
                </a:ext>
              </a:extLst>
            </p:cNvPr>
            <p:cNvSpPr/>
            <p:nvPr/>
          </p:nvSpPr>
          <p:spPr>
            <a:xfrm>
              <a:off x="11831452" y="4723349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AA5C92B8-7B9A-77D8-73EE-98F906A6ED56}"/>
                </a:ext>
              </a:extLst>
            </p:cNvPr>
            <p:cNvSpPr/>
            <p:nvPr/>
          </p:nvSpPr>
          <p:spPr>
            <a:xfrm>
              <a:off x="11401146" y="4946711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אליפסה 10">
              <a:extLst>
                <a:ext uri="{FF2B5EF4-FFF2-40B4-BE49-F238E27FC236}">
                  <a16:creationId xmlns:a16="http://schemas.microsoft.com/office/drawing/2014/main" id="{7388B81A-2C2C-C040-2DD0-C40136747A17}"/>
                </a:ext>
              </a:extLst>
            </p:cNvPr>
            <p:cNvSpPr/>
            <p:nvPr/>
          </p:nvSpPr>
          <p:spPr>
            <a:xfrm>
              <a:off x="10968279" y="5159303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אליפסה 20">
              <a:extLst>
                <a:ext uri="{FF2B5EF4-FFF2-40B4-BE49-F238E27FC236}">
                  <a16:creationId xmlns:a16="http://schemas.microsoft.com/office/drawing/2014/main" id="{A1E557D1-E3F9-B001-2748-58C2048C32EE}"/>
                </a:ext>
              </a:extLst>
            </p:cNvPr>
            <p:cNvSpPr/>
            <p:nvPr/>
          </p:nvSpPr>
          <p:spPr>
            <a:xfrm>
              <a:off x="10525166" y="5994301"/>
              <a:ext cx="80838" cy="80838"/>
            </a:xfrm>
            <a:prstGeom prst="ellipse">
              <a:avLst/>
            </a:prstGeom>
            <a:solidFill>
              <a:srgbClr val="FB7D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חץ: למטה 24">
            <a:extLst>
              <a:ext uri="{FF2B5EF4-FFF2-40B4-BE49-F238E27FC236}">
                <a16:creationId xmlns:a16="http://schemas.microsoft.com/office/drawing/2014/main" id="{776A6F7F-E7CC-EF40-FEC8-AE106D1E252F}"/>
              </a:ext>
            </a:extLst>
          </p:cNvPr>
          <p:cNvSpPr/>
          <p:nvPr/>
        </p:nvSpPr>
        <p:spPr>
          <a:xfrm rot="19979715">
            <a:off x="1975735" y="4008711"/>
            <a:ext cx="210680" cy="63057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חץ: למטה 25">
            <a:extLst>
              <a:ext uri="{FF2B5EF4-FFF2-40B4-BE49-F238E27FC236}">
                <a16:creationId xmlns:a16="http://schemas.microsoft.com/office/drawing/2014/main" id="{9E79A680-1FC8-67A8-7E3A-49B191B71FA2}"/>
              </a:ext>
            </a:extLst>
          </p:cNvPr>
          <p:cNvSpPr/>
          <p:nvPr/>
        </p:nvSpPr>
        <p:spPr>
          <a:xfrm rot="8422727">
            <a:off x="2275697" y="5010357"/>
            <a:ext cx="210680" cy="630573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חץ: למטה 27">
            <a:extLst>
              <a:ext uri="{FF2B5EF4-FFF2-40B4-BE49-F238E27FC236}">
                <a16:creationId xmlns:a16="http://schemas.microsoft.com/office/drawing/2014/main" id="{250F8931-492B-D23A-C2F4-630A7F800342}"/>
              </a:ext>
            </a:extLst>
          </p:cNvPr>
          <p:cNvSpPr/>
          <p:nvPr/>
        </p:nvSpPr>
        <p:spPr>
          <a:xfrm rot="19979715">
            <a:off x="2293618" y="3557911"/>
            <a:ext cx="210680" cy="630573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E5DB00DA-0EBB-EB9D-C1F5-AD9F02DA7DC2}"/>
              </a:ext>
            </a:extLst>
          </p:cNvPr>
          <p:cNvSpPr txBox="1"/>
          <p:nvPr/>
        </p:nvSpPr>
        <p:spPr>
          <a:xfrm>
            <a:off x="5615699" y="4797828"/>
            <a:ext cx="6167480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בין השעות 8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ל-8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30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(בערך) הטמפרטורה היא שלילית,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ובין השעות 8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30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(בערך) ועד השעה 14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הטמפרטורה היא חיובית.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C14FA40B-0A02-8C2E-82AB-D54E95748349}"/>
              </a:ext>
            </a:extLst>
          </p:cNvPr>
          <p:cNvSpPr txBox="1"/>
          <p:nvPr/>
        </p:nvSpPr>
        <p:spPr>
          <a:xfrm>
            <a:off x="5644310" y="3346806"/>
            <a:ext cx="616748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לפני 8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30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הטמפרטורה היתה מתחת ל-0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, כלומר שלילית (בתכלת).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אחרי שעה זו הטמפטורה היתה מעל 0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, כלומר חיובית (בירוק).</a:t>
            </a:r>
          </a:p>
        </p:txBody>
      </p:sp>
    </p:spTree>
    <p:extLst>
      <p:ext uri="{BB962C8B-B14F-4D97-AF65-F5344CB8AC3E}">
        <p14:creationId xmlns:p14="http://schemas.microsoft.com/office/powerpoint/2010/main" val="8340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 animBg="1"/>
      <p:bldP spid="26" grpId="0" animBg="1"/>
      <p:bldP spid="28" grpId="0" animBg="1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0C6F2AA2-A070-D53A-E234-677C7BE5DA0B}"/>
              </a:ext>
            </a:extLst>
          </p:cNvPr>
          <p:cNvSpPr txBox="1"/>
          <p:nvPr/>
        </p:nvSpPr>
        <p:spPr>
          <a:xfrm>
            <a:off x="7228515" y="217212"/>
            <a:ext cx="443432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ה. מהי הטמפרטורה המינימלית שנמדדה?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    ומהי הטמפרטורה המקסימלית שנמדדה? 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24FA7643-2017-64A6-E8A6-0EA1333CF31C}"/>
              </a:ext>
            </a:extLst>
          </p:cNvPr>
          <p:cNvSpPr txBox="1"/>
          <p:nvPr/>
        </p:nvSpPr>
        <p:spPr>
          <a:xfrm>
            <a:off x="5495355" y="1159922"/>
            <a:ext cx="6167480" cy="1896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הטמפרטורה המינימלית מופיעה בנקודה הנמוכה ביותר בגרף, ולפי הסרטוט היא היתה 3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–.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הטמפרטורה המקסימלית מופיעה בנקודה הגבוהה ביותר בגרף, ולפי הסרטוט היא היתה 9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E5DB00DA-0EBB-EB9D-C1F5-AD9F02DA7DC2}"/>
              </a:ext>
            </a:extLst>
          </p:cNvPr>
          <p:cNvSpPr txBox="1"/>
          <p:nvPr/>
        </p:nvSpPr>
        <p:spPr>
          <a:xfrm>
            <a:off x="5469065" y="4266158"/>
            <a:ext cx="6167480" cy="1896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נקודות המינימום והמקסימום נקראות גם ״נקודות קיצון״. ההפרש בין שתי טמפרטורות הקיצון (המינימום והמקסימום) הוא: 12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= (3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–) –9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כלומר מתחילת המדידות ועד סופן עלתה הטמפרטורה ב-12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AF6F5A1-A598-27C8-925F-56582D311E95}"/>
              </a:ext>
            </a:extLst>
          </p:cNvPr>
          <p:cNvSpPr txBox="1"/>
          <p:nvPr/>
        </p:nvSpPr>
        <p:spPr>
          <a:xfrm>
            <a:off x="5568273" y="3859568"/>
            <a:ext cx="60945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ו. מהו ההפרש בין שתי טמפרטורות הקיצון שנמדדו?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8BD5E1EF-E6BD-7D64-6173-09CFA5FCAB98}"/>
              </a:ext>
            </a:extLst>
          </p:cNvPr>
          <p:cNvGrpSpPr/>
          <p:nvPr/>
        </p:nvGrpSpPr>
        <p:grpSpPr>
          <a:xfrm>
            <a:off x="733064" y="1532934"/>
            <a:ext cx="4650570" cy="3792132"/>
            <a:chOff x="818495" y="2108355"/>
            <a:chExt cx="4650570" cy="3792132"/>
          </a:xfrm>
        </p:grpSpPr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C8CB8D3D-7E5F-F5B0-19B3-C6DEA7172991}"/>
                </a:ext>
              </a:extLst>
            </p:cNvPr>
            <p:cNvGrpSpPr/>
            <p:nvPr/>
          </p:nvGrpSpPr>
          <p:grpSpPr>
            <a:xfrm>
              <a:off x="818495" y="2108355"/>
              <a:ext cx="4650570" cy="3792132"/>
              <a:chOff x="6999189" y="2725820"/>
              <a:chExt cx="4650570" cy="3792132"/>
            </a:xfrm>
            <a:solidFill>
              <a:srgbClr val="FB7D23"/>
            </a:solidFill>
          </p:grpSpPr>
          <p:pic>
            <p:nvPicPr>
              <p:cNvPr id="12" name="תמונה 11">
                <a:extLst>
                  <a:ext uri="{FF2B5EF4-FFF2-40B4-BE49-F238E27FC236}">
                    <a16:creationId xmlns:a16="http://schemas.microsoft.com/office/drawing/2014/main" id="{5A8DD2AF-ED4D-E2C8-3EE5-8EA6443B3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9189" y="2725820"/>
                <a:ext cx="4650570" cy="379213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3" name="אליפסה 12">
                <a:extLst>
                  <a:ext uri="{FF2B5EF4-FFF2-40B4-BE49-F238E27FC236}">
                    <a16:creationId xmlns:a16="http://schemas.microsoft.com/office/drawing/2014/main" id="{7DC80249-CF3E-63B0-46FC-5D0EE7D16C1D}"/>
                  </a:ext>
                </a:extLst>
              </p:cNvPr>
              <p:cNvSpPr/>
              <p:nvPr/>
            </p:nvSpPr>
            <p:spPr>
              <a:xfrm>
                <a:off x="10586568" y="3537003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אליפסה 13">
                <a:extLst>
                  <a:ext uri="{FF2B5EF4-FFF2-40B4-BE49-F238E27FC236}">
                    <a16:creationId xmlns:a16="http://schemas.microsoft.com/office/drawing/2014/main" id="{42B92DCB-4681-D844-64E5-CDE74C6EE1EB}"/>
                  </a:ext>
                </a:extLst>
              </p:cNvPr>
              <p:cNvSpPr/>
              <p:nvPr/>
            </p:nvSpPr>
            <p:spPr>
              <a:xfrm>
                <a:off x="9758636" y="4202188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אליפסה 14">
                <a:extLst>
                  <a:ext uri="{FF2B5EF4-FFF2-40B4-BE49-F238E27FC236}">
                    <a16:creationId xmlns:a16="http://schemas.microsoft.com/office/drawing/2014/main" id="{3379B75E-B90C-CAA4-6E00-52009E4C836E}"/>
                  </a:ext>
                </a:extLst>
              </p:cNvPr>
              <p:cNvSpPr/>
              <p:nvPr/>
            </p:nvSpPr>
            <p:spPr>
              <a:xfrm>
                <a:off x="10171521" y="3981694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אליפסה 15">
                <a:extLst>
                  <a:ext uri="{FF2B5EF4-FFF2-40B4-BE49-F238E27FC236}">
                    <a16:creationId xmlns:a16="http://schemas.microsoft.com/office/drawing/2014/main" id="{57B82CC6-466F-C062-9F1B-99AD73012778}"/>
                  </a:ext>
                </a:extLst>
              </p:cNvPr>
              <p:cNvSpPr/>
              <p:nvPr/>
            </p:nvSpPr>
            <p:spPr>
              <a:xfrm>
                <a:off x="9344773" y="4802163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אליפסה 16">
                <a:extLst>
                  <a:ext uri="{FF2B5EF4-FFF2-40B4-BE49-F238E27FC236}">
                    <a16:creationId xmlns:a16="http://schemas.microsoft.com/office/drawing/2014/main" id="{CE258AEC-B0C2-F950-C71E-5C3868FBFCA9}"/>
                  </a:ext>
                </a:extLst>
              </p:cNvPr>
              <p:cNvSpPr/>
              <p:nvPr/>
            </p:nvSpPr>
            <p:spPr>
              <a:xfrm>
                <a:off x="8930704" y="5036605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אליפסה 18">
                <a:extLst>
                  <a:ext uri="{FF2B5EF4-FFF2-40B4-BE49-F238E27FC236}">
                    <a16:creationId xmlns:a16="http://schemas.microsoft.com/office/drawing/2014/main" id="{28E3F12A-B946-E49E-0655-5D3986D589F4}"/>
                  </a:ext>
                </a:extLst>
              </p:cNvPr>
              <p:cNvSpPr/>
              <p:nvPr/>
            </p:nvSpPr>
            <p:spPr>
              <a:xfrm>
                <a:off x="8515657" y="5236700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אליפסה 19">
                <a:extLst>
                  <a:ext uri="{FF2B5EF4-FFF2-40B4-BE49-F238E27FC236}">
                    <a16:creationId xmlns:a16="http://schemas.microsoft.com/office/drawing/2014/main" id="{39EB9264-327A-94F7-59EC-11D3BD5CB16F}"/>
                  </a:ext>
                </a:extLst>
              </p:cNvPr>
              <p:cNvSpPr/>
              <p:nvPr/>
            </p:nvSpPr>
            <p:spPr>
              <a:xfrm>
                <a:off x="8085478" y="6045177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FDC4D4B4-1898-F0AD-E76B-B751CC2F2FE8}"/>
                </a:ext>
              </a:extLst>
            </p:cNvPr>
            <p:cNvSpPr/>
            <p:nvPr/>
          </p:nvSpPr>
          <p:spPr>
            <a:xfrm>
              <a:off x="2565540" y="4195811"/>
              <a:ext cx="195308" cy="223329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חץ: למטה 33">
            <a:extLst>
              <a:ext uri="{FF2B5EF4-FFF2-40B4-BE49-F238E27FC236}">
                <a16:creationId xmlns:a16="http://schemas.microsoft.com/office/drawing/2014/main" id="{10B67BD4-DAD5-63BC-0698-1C6BDF903D6B}"/>
              </a:ext>
            </a:extLst>
          </p:cNvPr>
          <p:cNvSpPr/>
          <p:nvPr/>
        </p:nvSpPr>
        <p:spPr>
          <a:xfrm rot="5400000">
            <a:off x="2055866" y="4673954"/>
            <a:ext cx="232395" cy="414189"/>
          </a:xfrm>
          <a:prstGeom prst="downArrow">
            <a:avLst/>
          </a:prstGeom>
          <a:solidFill>
            <a:srgbClr val="95369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חץ: למטה 34">
            <a:extLst>
              <a:ext uri="{FF2B5EF4-FFF2-40B4-BE49-F238E27FC236}">
                <a16:creationId xmlns:a16="http://schemas.microsoft.com/office/drawing/2014/main" id="{68076DD0-88BC-95EF-88F2-36AF0B1CC3FC}"/>
              </a:ext>
            </a:extLst>
          </p:cNvPr>
          <p:cNvSpPr/>
          <p:nvPr/>
        </p:nvSpPr>
        <p:spPr>
          <a:xfrm rot="5400000">
            <a:off x="4569165" y="2177441"/>
            <a:ext cx="232395" cy="414189"/>
          </a:xfrm>
          <a:prstGeom prst="downArrow">
            <a:avLst/>
          </a:prstGeom>
          <a:solidFill>
            <a:srgbClr val="D52E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1" grpId="0"/>
      <p:bldP spid="6" grpId="0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0C6F2AA2-A070-D53A-E234-677C7BE5DA0B}"/>
              </a:ext>
            </a:extLst>
          </p:cNvPr>
          <p:cNvSpPr txBox="1"/>
          <p:nvPr/>
        </p:nvSpPr>
        <p:spPr>
          <a:xfrm>
            <a:off x="5293895" y="217212"/>
            <a:ext cx="636894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ז. בכמה אחוזים עלתה הטמפרטורה משעה 12</a:t>
            </a:r>
            <a:r>
              <a:rPr lang="he-IL" sz="2000" b="1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עד לשעה 14</a:t>
            </a:r>
            <a:r>
              <a:rPr lang="he-IL" sz="2000" b="1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? 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24FA7643-2017-64A6-E8A6-0EA1333CF31C}"/>
              </a:ext>
            </a:extLst>
          </p:cNvPr>
          <p:cNvSpPr txBox="1"/>
          <p:nvPr/>
        </p:nvSpPr>
        <p:spPr>
          <a:xfrm>
            <a:off x="5495355" y="1159922"/>
            <a:ext cx="6167480" cy="973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משעה 12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עד לשעה 14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עלתה הטמפרטורה מ-6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ל-9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נחשב את אחוז עליית הטמפרטורה: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E5DB00DA-0EBB-EB9D-C1F5-AD9F02DA7DC2}"/>
              </a:ext>
            </a:extLst>
          </p:cNvPr>
          <p:cNvSpPr txBox="1"/>
          <p:nvPr/>
        </p:nvSpPr>
        <p:spPr>
          <a:xfrm>
            <a:off x="5495355" y="4724543"/>
            <a:ext cx="616748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הטמפרטורה 9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גבוהה ב-50% (50% = 100% − 150%) מ-6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8BD5E1EF-E6BD-7D64-6173-09CFA5FCAB98}"/>
              </a:ext>
            </a:extLst>
          </p:cNvPr>
          <p:cNvGrpSpPr/>
          <p:nvPr/>
        </p:nvGrpSpPr>
        <p:grpSpPr>
          <a:xfrm>
            <a:off x="733064" y="1532934"/>
            <a:ext cx="4650570" cy="3792132"/>
            <a:chOff x="818495" y="2108355"/>
            <a:chExt cx="4650570" cy="3792132"/>
          </a:xfrm>
        </p:grpSpPr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C8CB8D3D-7E5F-F5B0-19B3-C6DEA7172991}"/>
                </a:ext>
              </a:extLst>
            </p:cNvPr>
            <p:cNvGrpSpPr/>
            <p:nvPr/>
          </p:nvGrpSpPr>
          <p:grpSpPr>
            <a:xfrm>
              <a:off x="818495" y="2108355"/>
              <a:ext cx="4650570" cy="3792132"/>
              <a:chOff x="6999189" y="2725820"/>
              <a:chExt cx="4650570" cy="3792132"/>
            </a:xfrm>
            <a:solidFill>
              <a:srgbClr val="FB7D23"/>
            </a:solidFill>
          </p:grpSpPr>
          <p:pic>
            <p:nvPicPr>
              <p:cNvPr id="12" name="תמונה 11">
                <a:extLst>
                  <a:ext uri="{FF2B5EF4-FFF2-40B4-BE49-F238E27FC236}">
                    <a16:creationId xmlns:a16="http://schemas.microsoft.com/office/drawing/2014/main" id="{5A8DD2AF-ED4D-E2C8-3EE5-8EA6443B3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9189" y="2725820"/>
                <a:ext cx="4650570" cy="379213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3" name="אליפסה 12">
                <a:extLst>
                  <a:ext uri="{FF2B5EF4-FFF2-40B4-BE49-F238E27FC236}">
                    <a16:creationId xmlns:a16="http://schemas.microsoft.com/office/drawing/2014/main" id="{7DC80249-CF3E-63B0-46FC-5D0EE7D16C1D}"/>
                  </a:ext>
                </a:extLst>
              </p:cNvPr>
              <p:cNvSpPr/>
              <p:nvPr/>
            </p:nvSpPr>
            <p:spPr>
              <a:xfrm>
                <a:off x="10586568" y="3537003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אליפסה 13">
                <a:extLst>
                  <a:ext uri="{FF2B5EF4-FFF2-40B4-BE49-F238E27FC236}">
                    <a16:creationId xmlns:a16="http://schemas.microsoft.com/office/drawing/2014/main" id="{42B92DCB-4681-D844-64E5-CDE74C6EE1EB}"/>
                  </a:ext>
                </a:extLst>
              </p:cNvPr>
              <p:cNvSpPr/>
              <p:nvPr/>
            </p:nvSpPr>
            <p:spPr>
              <a:xfrm>
                <a:off x="9758636" y="4202188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אליפסה 14">
                <a:extLst>
                  <a:ext uri="{FF2B5EF4-FFF2-40B4-BE49-F238E27FC236}">
                    <a16:creationId xmlns:a16="http://schemas.microsoft.com/office/drawing/2014/main" id="{3379B75E-B90C-CAA4-6E00-52009E4C836E}"/>
                  </a:ext>
                </a:extLst>
              </p:cNvPr>
              <p:cNvSpPr/>
              <p:nvPr/>
            </p:nvSpPr>
            <p:spPr>
              <a:xfrm>
                <a:off x="10171521" y="3981694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אליפסה 15">
                <a:extLst>
                  <a:ext uri="{FF2B5EF4-FFF2-40B4-BE49-F238E27FC236}">
                    <a16:creationId xmlns:a16="http://schemas.microsoft.com/office/drawing/2014/main" id="{57B82CC6-466F-C062-9F1B-99AD73012778}"/>
                  </a:ext>
                </a:extLst>
              </p:cNvPr>
              <p:cNvSpPr/>
              <p:nvPr/>
            </p:nvSpPr>
            <p:spPr>
              <a:xfrm>
                <a:off x="9344773" y="4802163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אליפסה 16">
                <a:extLst>
                  <a:ext uri="{FF2B5EF4-FFF2-40B4-BE49-F238E27FC236}">
                    <a16:creationId xmlns:a16="http://schemas.microsoft.com/office/drawing/2014/main" id="{CE258AEC-B0C2-F950-C71E-5C3868FBFCA9}"/>
                  </a:ext>
                </a:extLst>
              </p:cNvPr>
              <p:cNvSpPr/>
              <p:nvPr/>
            </p:nvSpPr>
            <p:spPr>
              <a:xfrm>
                <a:off x="8930704" y="5036605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אליפסה 18">
                <a:extLst>
                  <a:ext uri="{FF2B5EF4-FFF2-40B4-BE49-F238E27FC236}">
                    <a16:creationId xmlns:a16="http://schemas.microsoft.com/office/drawing/2014/main" id="{28E3F12A-B946-E49E-0655-5D3986D589F4}"/>
                  </a:ext>
                </a:extLst>
              </p:cNvPr>
              <p:cNvSpPr/>
              <p:nvPr/>
            </p:nvSpPr>
            <p:spPr>
              <a:xfrm>
                <a:off x="8515657" y="5236700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אליפסה 19">
                <a:extLst>
                  <a:ext uri="{FF2B5EF4-FFF2-40B4-BE49-F238E27FC236}">
                    <a16:creationId xmlns:a16="http://schemas.microsoft.com/office/drawing/2014/main" id="{39EB9264-327A-94F7-59EC-11D3BD5CB16F}"/>
                  </a:ext>
                </a:extLst>
              </p:cNvPr>
              <p:cNvSpPr/>
              <p:nvPr/>
            </p:nvSpPr>
            <p:spPr>
              <a:xfrm>
                <a:off x="8085478" y="6045177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FDC4D4B4-1898-F0AD-E76B-B751CC2F2FE8}"/>
                </a:ext>
              </a:extLst>
            </p:cNvPr>
            <p:cNvSpPr/>
            <p:nvPr/>
          </p:nvSpPr>
          <p:spPr>
            <a:xfrm>
              <a:off x="2565540" y="4195811"/>
              <a:ext cx="195308" cy="223329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חץ: למטה 33">
            <a:extLst>
              <a:ext uri="{FF2B5EF4-FFF2-40B4-BE49-F238E27FC236}">
                <a16:creationId xmlns:a16="http://schemas.microsoft.com/office/drawing/2014/main" id="{10B67BD4-DAD5-63BC-0698-1C6BDF903D6B}"/>
              </a:ext>
            </a:extLst>
          </p:cNvPr>
          <p:cNvSpPr/>
          <p:nvPr/>
        </p:nvSpPr>
        <p:spPr>
          <a:xfrm rot="5400000">
            <a:off x="3775967" y="2883045"/>
            <a:ext cx="232395" cy="414189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חץ: למטה 1">
            <a:extLst>
              <a:ext uri="{FF2B5EF4-FFF2-40B4-BE49-F238E27FC236}">
                <a16:creationId xmlns:a16="http://schemas.microsoft.com/office/drawing/2014/main" id="{390B8AEA-65DC-11F0-F77D-76A51E4B2E5C}"/>
              </a:ext>
            </a:extLst>
          </p:cNvPr>
          <p:cNvSpPr/>
          <p:nvPr/>
        </p:nvSpPr>
        <p:spPr>
          <a:xfrm rot="5400000">
            <a:off x="4569165" y="2177441"/>
            <a:ext cx="232395" cy="414189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F820CEC-2352-5412-1071-6EBD9F7BA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5697" y="2735052"/>
            <a:ext cx="4594441" cy="13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2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1" grpId="0"/>
      <p:bldP spid="34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0C6F2AA2-A070-D53A-E234-677C7BE5DA0B}"/>
              </a:ext>
            </a:extLst>
          </p:cNvPr>
          <p:cNvSpPr txBox="1"/>
          <p:nvPr/>
        </p:nvSpPr>
        <p:spPr>
          <a:xfrm>
            <a:off x="5293895" y="217212"/>
            <a:ext cx="636894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ח. מהו קצב השינוי הממוצע בין השעות 8</a:t>
            </a:r>
            <a:r>
              <a:rPr lang="he-IL" sz="2000" b="1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ל-14</a:t>
            </a:r>
            <a:r>
              <a:rPr lang="he-IL" sz="2000" b="1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24FA7643-2017-64A6-E8A6-0EA1333CF31C}"/>
              </a:ext>
            </a:extLst>
          </p:cNvPr>
          <p:cNvSpPr txBox="1"/>
          <p:nvPr/>
        </p:nvSpPr>
        <p:spPr>
          <a:xfrm>
            <a:off x="5967663" y="1159922"/>
            <a:ext cx="5695172" cy="973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קצב השינוי הממוצע בין השעות 8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ל-14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ניתן לחישוב באופן הבא: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8BD5E1EF-E6BD-7D64-6173-09CFA5FCAB98}"/>
              </a:ext>
            </a:extLst>
          </p:cNvPr>
          <p:cNvGrpSpPr/>
          <p:nvPr/>
        </p:nvGrpSpPr>
        <p:grpSpPr>
          <a:xfrm>
            <a:off x="733064" y="1532934"/>
            <a:ext cx="4650570" cy="3792132"/>
            <a:chOff x="818495" y="2108355"/>
            <a:chExt cx="4650570" cy="3792132"/>
          </a:xfrm>
        </p:grpSpPr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C8CB8D3D-7E5F-F5B0-19B3-C6DEA7172991}"/>
                </a:ext>
              </a:extLst>
            </p:cNvPr>
            <p:cNvGrpSpPr/>
            <p:nvPr/>
          </p:nvGrpSpPr>
          <p:grpSpPr>
            <a:xfrm>
              <a:off x="818495" y="2108355"/>
              <a:ext cx="4650570" cy="3792132"/>
              <a:chOff x="6999189" y="2725820"/>
              <a:chExt cx="4650570" cy="3792132"/>
            </a:xfrm>
            <a:solidFill>
              <a:srgbClr val="FB7D23"/>
            </a:solidFill>
          </p:grpSpPr>
          <p:pic>
            <p:nvPicPr>
              <p:cNvPr id="12" name="תמונה 11">
                <a:extLst>
                  <a:ext uri="{FF2B5EF4-FFF2-40B4-BE49-F238E27FC236}">
                    <a16:creationId xmlns:a16="http://schemas.microsoft.com/office/drawing/2014/main" id="{5A8DD2AF-ED4D-E2C8-3EE5-8EA6443B34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9189" y="2725820"/>
                <a:ext cx="4650570" cy="379213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3" name="אליפסה 12">
                <a:extLst>
                  <a:ext uri="{FF2B5EF4-FFF2-40B4-BE49-F238E27FC236}">
                    <a16:creationId xmlns:a16="http://schemas.microsoft.com/office/drawing/2014/main" id="{7DC80249-CF3E-63B0-46FC-5D0EE7D16C1D}"/>
                  </a:ext>
                </a:extLst>
              </p:cNvPr>
              <p:cNvSpPr/>
              <p:nvPr/>
            </p:nvSpPr>
            <p:spPr>
              <a:xfrm>
                <a:off x="10586568" y="3537003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אליפסה 13">
                <a:extLst>
                  <a:ext uri="{FF2B5EF4-FFF2-40B4-BE49-F238E27FC236}">
                    <a16:creationId xmlns:a16="http://schemas.microsoft.com/office/drawing/2014/main" id="{42B92DCB-4681-D844-64E5-CDE74C6EE1EB}"/>
                  </a:ext>
                </a:extLst>
              </p:cNvPr>
              <p:cNvSpPr/>
              <p:nvPr/>
            </p:nvSpPr>
            <p:spPr>
              <a:xfrm>
                <a:off x="9758636" y="4202188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אליפסה 14">
                <a:extLst>
                  <a:ext uri="{FF2B5EF4-FFF2-40B4-BE49-F238E27FC236}">
                    <a16:creationId xmlns:a16="http://schemas.microsoft.com/office/drawing/2014/main" id="{3379B75E-B90C-CAA4-6E00-52009E4C836E}"/>
                  </a:ext>
                </a:extLst>
              </p:cNvPr>
              <p:cNvSpPr/>
              <p:nvPr/>
            </p:nvSpPr>
            <p:spPr>
              <a:xfrm>
                <a:off x="10171521" y="3981694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אליפסה 15">
                <a:extLst>
                  <a:ext uri="{FF2B5EF4-FFF2-40B4-BE49-F238E27FC236}">
                    <a16:creationId xmlns:a16="http://schemas.microsoft.com/office/drawing/2014/main" id="{57B82CC6-466F-C062-9F1B-99AD73012778}"/>
                  </a:ext>
                </a:extLst>
              </p:cNvPr>
              <p:cNvSpPr/>
              <p:nvPr/>
            </p:nvSpPr>
            <p:spPr>
              <a:xfrm>
                <a:off x="9344773" y="4802163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אליפסה 16">
                <a:extLst>
                  <a:ext uri="{FF2B5EF4-FFF2-40B4-BE49-F238E27FC236}">
                    <a16:creationId xmlns:a16="http://schemas.microsoft.com/office/drawing/2014/main" id="{CE258AEC-B0C2-F950-C71E-5C3868FBFCA9}"/>
                  </a:ext>
                </a:extLst>
              </p:cNvPr>
              <p:cNvSpPr/>
              <p:nvPr/>
            </p:nvSpPr>
            <p:spPr>
              <a:xfrm>
                <a:off x="8930704" y="5036605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אליפסה 18">
                <a:extLst>
                  <a:ext uri="{FF2B5EF4-FFF2-40B4-BE49-F238E27FC236}">
                    <a16:creationId xmlns:a16="http://schemas.microsoft.com/office/drawing/2014/main" id="{28E3F12A-B946-E49E-0655-5D3986D589F4}"/>
                  </a:ext>
                </a:extLst>
              </p:cNvPr>
              <p:cNvSpPr/>
              <p:nvPr/>
            </p:nvSpPr>
            <p:spPr>
              <a:xfrm>
                <a:off x="8515657" y="5236700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אליפסה 19">
                <a:extLst>
                  <a:ext uri="{FF2B5EF4-FFF2-40B4-BE49-F238E27FC236}">
                    <a16:creationId xmlns:a16="http://schemas.microsoft.com/office/drawing/2014/main" id="{39EB9264-327A-94F7-59EC-11D3BD5CB16F}"/>
                  </a:ext>
                </a:extLst>
              </p:cNvPr>
              <p:cNvSpPr/>
              <p:nvPr/>
            </p:nvSpPr>
            <p:spPr>
              <a:xfrm>
                <a:off x="8085478" y="6045177"/>
                <a:ext cx="80838" cy="808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FDC4D4B4-1898-F0AD-E76B-B751CC2F2FE8}"/>
                </a:ext>
              </a:extLst>
            </p:cNvPr>
            <p:cNvSpPr/>
            <p:nvPr/>
          </p:nvSpPr>
          <p:spPr>
            <a:xfrm>
              <a:off x="2565540" y="4195811"/>
              <a:ext cx="195308" cy="223329"/>
            </a:xfrm>
            <a:prstGeom prst="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חץ: למטה 33">
            <a:extLst>
              <a:ext uri="{FF2B5EF4-FFF2-40B4-BE49-F238E27FC236}">
                <a16:creationId xmlns:a16="http://schemas.microsoft.com/office/drawing/2014/main" id="{10B67BD4-DAD5-63BC-0698-1C6BDF903D6B}"/>
              </a:ext>
            </a:extLst>
          </p:cNvPr>
          <p:cNvSpPr/>
          <p:nvPr/>
        </p:nvSpPr>
        <p:spPr>
          <a:xfrm rot="5400000">
            <a:off x="2102809" y="4685615"/>
            <a:ext cx="232395" cy="414189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חץ: למטה 1">
            <a:extLst>
              <a:ext uri="{FF2B5EF4-FFF2-40B4-BE49-F238E27FC236}">
                <a16:creationId xmlns:a16="http://schemas.microsoft.com/office/drawing/2014/main" id="{390B8AEA-65DC-11F0-F77D-76A51E4B2E5C}"/>
              </a:ext>
            </a:extLst>
          </p:cNvPr>
          <p:cNvSpPr/>
          <p:nvPr/>
        </p:nvSpPr>
        <p:spPr>
          <a:xfrm rot="5400000">
            <a:off x="4569165" y="2177441"/>
            <a:ext cx="232395" cy="414189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88538BD1-AFD6-5C95-E526-67EB42D2DC47}"/>
                  </a:ext>
                </a:extLst>
              </p:cNvPr>
              <p:cNvSpPr txBox="1"/>
              <p:nvPr/>
            </p:nvSpPr>
            <p:spPr>
              <a:xfrm>
                <a:off x="5495355" y="2869646"/>
                <a:ext cx="6167480" cy="1808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e-IL" sz="2000">
                    <a:latin typeface="David" panose="020E0502060401010101" pitchFamily="34" charset="-79"/>
                    <a:cs typeface="David" panose="020E0502060401010101" pitchFamily="34" charset="-79"/>
                  </a:rPr>
                  <a:t>בסך הכול עלתה הטמפרטורה ב- 12° כי (12° = (3°–) – 9°)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>
                    <a:latin typeface="David" panose="020E0502060401010101" pitchFamily="34" charset="-79"/>
                    <a:cs typeface="David" panose="020E0502060401010101" pitchFamily="34" charset="-79"/>
                  </a:rPr>
                  <a:t>במשך 6 שעות (מ-8</a:t>
                </a:r>
                <a:r>
                  <a:rPr lang="he-IL" sz="2000" baseline="30000">
                    <a:latin typeface="David" panose="020E0502060401010101" pitchFamily="34" charset="-79"/>
                    <a:cs typeface="David" panose="020E0502060401010101" pitchFamily="34" charset="-79"/>
                  </a:rPr>
                  <a:t>00</a:t>
                </a:r>
                <a:r>
                  <a:rPr lang="he-IL" sz="2000">
                    <a:latin typeface="David" panose="020E0502060401010101" pitchFamily="34" charset="-79"/>
                    <a:cs typeface="David" panose="020E0502060401010101" pitchFamily="34" charset="-79"/>
                  </a:rPr>
                  <a:t> עד 14</a:t>
                </a:r>
                <a:r>
                  <a:rPr lang="he-IL" sz="2000" baseline="30000">
                    <a:latin typeface="David" panose="020E0502060401010101" pitchFamily="34" charset="-79"/>
                    <a:cs typeface="David" panose="020E0502060401010101" pitchFamily="34" charset="-79"/>
                  </a:rPr>
                  <a:t>00</a:t>
                </a:r>
                <a:r>
                  <a:rPr lang="he-IL" sz="2000">
                    <a:latin typeface="David" panose="020E0502060401010101" pitchFamily="34" charset="-79"/>
                    <a:cs typeface="David" panose="020E0502060401010101" pitchFamily="34" charset="-79"/>
                  </a:rPr>
                  <a:t>). </a:t>
                </a:r>
              </a:p>
              <a:p>
                <a:pPr>
                  <a:lnSpc>
                    <a:spcPct val="150000"/>
                  </a:lnSpc>
                </a:pPr>
                <a:r>
                  <a:rPr lang="he-IL" sz="2000" u="sng">
                    <a:latin typeface="David" panose="020E0502060401010101" pitchFamily="34" charset="-79"/>
                    <a:cs typeface="David" panose="020E0502060401010101" pitchFamily="34" charset="-79"/>
                  </a:rPr>
                  <a:t>תשובה</a:t>
                </a:r>
                <a:r>
                  <a:rPr lang="he-IL" sz="2000">
                    <a:latin typeface="David" panose="020E0502060401010101" pitchFamily="34" charset="-79"/>
                    <a:cs typeface="David" panose="020E0502060401010101" pitchFamily="34" charset="-79"/>
                  </a:rPr>
                  <a:t>: קצב השינוי הממוצע הוא: 2° לשעה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e-IL" sz="2400" i="1" smtClean="0"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</m:ctrlPr>
                          </m:sSupPr>
                          <m:e>
                            <m:r>
                              <a:rPr lang="he-IL" sz="2400" b="0" i="1" smtClean="0"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12</m:t>
                            </m:r>
                          </m:e>
                          <m:sup>
                            <m:r>
                              <a:rPr lang="he-IL" sz="2400" b="0" i="1" smtClean="0">
                                <a:latin typeface="Cambria Math" panose="02040503050406030204" pitchFamily="18" charset="0"/>
                                <a:cs typeface="David" panose="020E0502060401010101" pitchFamily="34" charset="-79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he-IL" sz="2400" b="0" i="1" smtClean="0">
                            <a:latin typeface="Cambria Math" panose="02040503050406030204" pitchFamily="18" charset="0"/>
                            <a:cs typeface="David" panose="020E0502060401010101" pitchFamily="34" charset="-79"/>
                          </a:rPr>
                          <m:t>6</m:t>
                        </m:r>
                      </m:den>
                    </m:f>
                  </m:oMath>
                </a14:m>
                <a:r>
                  <a:rPr lang="he-IL" sz="2000">
                    <a:latin typeface="David" panose="020E0502060401010101" pitchFamily="34" charset="-79"/>
                    <a:cs typeface="David" panose="020E0502060401010101" pitchFamily="34" charset="-79"/>
                  </a:rPr>
                  <a:t>. </a:t>
                </a:r>
                <a:endParaRPr lang="en-US" sz="200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mc:Choice>
        <mc:Fallback xmlns="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88538BD1-AFD6-5C95-E526-67EB42D2D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355" y="2869646"/>
                <a:ext cx="6167480" cy="1808252"/>
              </a:xfrm>
              <a:prstGeom prst="rect">
                <a:avLst/>
              </a:prstGeom>
              <a:blipFill>
                <a:blip r:embed="rId6"/>
                <a:stretch>
                  <a:fillRect r="-988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תמונה 5">
            <a:extLst>
              <a:ext uri="{FF2B5EF4-FFF2-40B4-BE49-F238E27FC236}">
                <a16:creationId xmlns:a16="http://schemas.microsoft.com/office/drawing/2014/main" id="{415259AB-FAA8-1CCB-7011-13F6E8180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4343" y="2113263"/>
            <a:ext cx="1969313" cy="572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AE12130-4A43-C1E8-FCAB-E233A4CD7CB5}"/>
              </a:ext>
            </a:extLst>
          </p:cNvPr>
          <p:cNvSpPr txBox="1"/>
          <p:nvPr/>
        </p:nvSpPr>
        <p:spPr>
          <a:xfrm>
            <a:off x="4078705" y="5008907"/>
            <a:ext cx="7584130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שימו לב!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אם הטמפרטורה היתה יורדת, היה קצב השינוי מספר שלילי.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ככל שהגרף תלול יותר, כך קצב השינוי הממוצע (בערכו המוחלט) גדול יותר.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33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2" grpId="0" animBg="1"/>
      <p:bldP spid="3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7D96BB4-20E1-BC6A-9D2B-C845635F4A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5991" r="75469" b="79120"/>
          <a:stretch/>
        </p:blipFill>
        <p:spPr>
          <a:xfrm>
            <a:off x="6458384" y="1959649"/>
            <a:ext cx="1756611" cy="54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AE99A40-CF13-4892-D166-756294C04A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992" t="37379"/>
          <a:stretch/>
        </p:blipFill>
        <p:spPr>
          <a:xfrm>
            <a:off x="4269839" y="3957928"/>
            <a:ext cx="5218561" cy="2059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EACF31E-1896-628D-F7A8-B65F45DBF2E4}"/>
              </a:ext>
            </a:extLst>
          </p:cNvPr>
          <p:cNvSpPr txBox="1"/>
          <p:nvPr/>
        </p:nvSpPr>
        <p:spPr>
          <a:xfrm>
            <a:off x="3441031" y="1126119"/>
            <a:ext cx="7791317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באופן דומה ניתן לחשב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בשאלות תנועה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מהירות ממוצעת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בתחום בעזרת החישוב: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310646D9-86F1-93D0-46FB-6CF19230577F}"/>
              </a:ext>
            </a:extLst>
          </p:cNvPr>
          <p:cNvSpPr txBox="1"/>
          <p:nvPr/>
        </p:nvSpPr>
        <p:spPr>
          <a:xfrm>
            <a:off x="3058349" y="2785908"/>
            <a:ext cx="8173999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זכרו! אם נתון גרף המתאר תנועה, ניתן להיעזר בקשר שבין הזמן, המהירות והדרך,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כמתואר בסרטוט הבא: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363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70205C3-D33B-4C41-E9A2-3FDCBF3D7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52" t="1836" r="427" b="1480"/>
          <a:stretch/>
        </p:blipFill>
        <p:spPr>
          <a:xfrm>
            <a:off x="945290" y="2264202"/>
            <a:ext cx="10301419" cy="2329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130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2077"/>
            <a:ext cx="4006575" cy="1148653"/>
          </a:xfrm>
          <a:prstGeom prst="rect">
            <a:avLst/>
          </a:prstGeom>
        </p:spPr>
      </p:pic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1EBBA568-EE83-D293-F28F-194948759543}"/>
              </a:ext>
            </a:extLst>
          </p:cNvPr>
          <p:cNvSpPr txBox="1">
            <a:spLocks/>
          </p:cNvSpPr>
          <p:nvPr/>
        </p:nvSpPr>
        <p:spPr>
          <a:xfrm>
            <a:off x="5289771" y="2959332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גרפים לא שגרתיים</a:t>
            </a:r>
          </a:p>
        </p:txBody>
      </p:sp>
      <p:sp>
        <p:nvSpPr>
          <p:cNvPr id="9" name="כותרת משנה 2">
            <a:extLst>
              <a:ext uri="{FF2B5EF4-FFF2-40B4-BE49-F238E27FC236}">
                <a16:creationId xmlns:a16="http://schemas.microsoft.com/office/drawing/2014/main" id="{22AE486E-E3D4-333A-A9FF-B2A47D03CEC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DB1460F2-F2F5-68A5-46E2-B335B3AD9B4D}"/>
              </a:ext>
            </a:extLst>
          </p:cNvPr>
          <p:cNvSpPr txBox="1">
            <a:spLocks/>
          </p:cNvSpPr>
          <p:nvPr/>
        </p:nvSpPr>
        <p:spPr>
          <a:xfrm>
            <a:off x="176270" y="2212511"/>
            <a:ext cx="114037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קריאת מידע מייצוג ויזואלי ובניית הייצוג הויזואלי</a:t>
            </a:r>
          </a:p>
        </p:txBody>
      </p:sp>
    </p:spTree>
    <p:extLst>
      <p:ext uri="{BB962C8B-B14F-4D97-AF65-F5344CB8AC3E}">
        <p14:creationId xmlns:p14="http://schemas.microsoft.com/office/powerpoint/2010/main" val="3577410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15-16</a:t>
            </a:r>
          </a:p>
        </p:txBody>
      </p:sp>
    </p:spTree>
    <p:extLst>
      <p:ext uri="{BB962C8B-B14F-4D97-AF65-F5344CB8AC3E}">
        <p14:creationId xmlns:p14="http://schemas.microsoft.com/office/powerpoint/2010/main" val="3104192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EACF31E-1896-628D-F7A8-B65F45DBF2E4}"/>
              </a:ext>
            </a:extLst>
          </p:cNvPr>
          <p:cNvSpPr txBox="1"/>
          <p:nvPr/>
        </p:nvSpPr>
        <p:spPr>
          <a:xfrm>
            <a:off x="3633536" y="753073"/>
            <a:ext cx="7791317" cy="511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בסעיף זה נתמקד בשלושה סוגים של גרפים לא שגרתיים: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CC96215-E2B1-BFF4-C123-F29E35373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04" y="1749675"/>
            <a:ext cx="10872592" cy="335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74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A022E34-3D32-6660-EE95-FC6515F0757B}"/>
              </a:ext>
            </a:extLst>
          </p:cNvPr>
          <p:cNvSpPr txBox="1"/>
          <p:nvPr/>
        </p:nvSpPr>
        <p:spPr>
          <a:xfrm>
            <a:off x="5175394" y="590417"/>
            <a:ext cx="6466028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לפניכם גרף, המתאר את אורך השיער של מעיין במהלך שנת 2020. ידוע כי מעיין לא הסתפרה בתחילת השנה הזאת ולא בסופה.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4A81276-7EB2-79C7-306F-1D8FA5541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23" y="1431039"/>
            <a:ext cx="4439270" cy="310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DF1A3F0-CAEA-4DCE-57AB-21EA52FEC610}"/>
              </a:ext>
            </a:extLst>
          </p:cNvPr>
          <p:cNvSpPr txBox="1"/>
          <p:nvPr/>
        </p:nvSpPr>
        <p:spPr>
          <a:xfrm>
            <a:off x="5426241" y="1712772"/>
            <a:ext cx="6215179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א. כמה פעמים הסתפרה מעיין במשך השנה? 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7A674AD-19E5-6F74-0F8A-7F7B9279A7D8}"/>
              </a:ext>
            </a:extLst>
          </p:cNvPr>
          <p:cNvSpPr txBox="1"/>
          <p:nvPr/>
        </p:nvSpPr>
        <p:spPr>
          <a:xfrm>
            <a:off x="5175392" y="2690336"/>
            <a:ext cx="6466028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ניתן לראות את התספורות בגרף, כאשר בחודש מסוים אורך השיער של מעיין התקצר בבת אחת (מסומן בקווים המקווקוים האדומים).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למשל: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בחודש 5 שערה של מעיין היה באורך 10 ס"מ וקוצר ל-6 ס"מ.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בגרף המוצג כאן קורה הדבר שלוש פעמים (גם בחודשים 7 ו-8).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מעיין הסתפרה 3 פעמים במשך השנה.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64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משימת פתיחה</a:t>
            </a:r>
          </a:p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301994E-8ECA-4B71-557E-596B3CD99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077" y="1831813"/>
            <a:ext cx="1409894" cy="15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83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4A81276-7EB2-79C7-306F-1D8FA5541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23" y="1431039"/>
            <a:ext cx="4439270" cy="310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DF1A3F0-CAEA-4DCE-57AB-21EA52FEC610}"/>
              </a:ext>
            </a:extLst>
          </p:cNvPr>
          <p:cNvSpPr txBox="1"/>
          <p:nvPr/>
        </p:nvSpPr>
        <p:spPr>
          <a:xfrm>
            <a:off x="5522494" y="762277"/>
            <a:ext cx="6215179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ב. מהו משך הזמן הארוך ביותר בשנה זו, שבו מעיין לא הסתפרה? 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89D9926-6F47-02B6-168D-394896A01B10}"/>
              </a:ext>
            </a:extLst>
          </p:cNvPr>
          <p:cNvSpPr txBox="1"/>
          <p:nvPr/>
        </p:nvSpPr>
        <p:spPr>
          <a:xfrm>
            <a:off x="3633537" y="2455477"/>
            <a:ext cx="8104136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ניתן לראות את הזמן בין תספורת לתספורת בעזרת המרחקים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על 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בין הקווים האנכיים שהוספו לגרף.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התספורת הראשונה היתה אחרי 5 חודשים,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השנייה כעבור חודשיים,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והשלישית כעבור חודש נוסף. 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משך הזמן הארוך ביותר בשנה זו, שבו מעיין לא הסתפרה, הוא 5 חודשים.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29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4A81276-7EB2-79C7-306F-1D8FA5541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13" y="839102"/>
            <a:ext cx="4028897" cy="2818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DF1A3F0-CAEA-4DCE-57AB-21EA52FEC610}"/>
              </a:ext>
            </a:extLst>
          </p:cNvPr>
          <p:cNvSpPr txBox="1"/>
          <p:nvPr/>
        </p:nvSpPr>
        <p:spPr>
          <a:xfrm>
            <a:off x="5426239" y="737573"/>
            <a:ext cx="6215179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ג. מהו אורך השיער המקסימלי של מעיין? 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89D9926-6F47-02B6-168D-394896A01B10}"/>
              </a:ext>
            </a:extLst>
          </p:cNvPr>
          <p:cNvSpPr txBox="1"/>
          <p:nvPr/>
        </p:nvSpPr>
        <p:spPr>
          <a:xfrm>
            <a:off x="5300815" y="1432398"/>
            <a:ext cx="6340603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למציאת האורך המקסימלי נחפש את הנקודה הגבוהה ביותר בגרף, והיא 10 ס"מ (בחודש ה-5).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חץ: למטה 1">
            <a:extLst>
              <a:ext uri="{FF2B5EF4-FFF2-40B4-BE49-F238E27FC236}">
                <a16:creationId xmlns:a16="http://schemas.microsoft.com/office/drawing/2014/main" id="{B9DD9B9B-FA2A-7874-5855-EAB89849B634}"/>
              </a:ext>
            </a:extLst>
          </p:cNvPr>
          <p:cNvSpPr/>
          <p:nvPr/>
        </p:nvSpPr>
        <p:spPr>
          <a:xfrm rot="5400000">
            <a:off x="2398403" y="929807"/>
            <a:ext cx="232395" cy="414189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4BFD834-DBBD-6183-0871-4CB5A8132953}"/>
              </a:ext>
            </a:extLst>
          </p:cNvPr>
          <p:cNvSpPr txBox="1"/>
          <p:nvPr/>
        </p:nvSpPr>
        <p:spPr>
          <a:xfrm>
            <a:off x="1402261" y="3703124"/>
            <a:ext cx="6215179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ד. באילו חודשים היה למעיין שיער באורך 7 ס"מ? 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BA7CE31D-316A-9B56-C41B-4E9CBE820CE3}"/>
              </a:ext>
            </a:extLst>
          </p:cNvPr>
          <p:cNvSpPr txBox="1"/>
          <p:nvPr/>
        </p:nvSpPr>
        <p:spPr>
          <a:xfrm>
            <a:off x="1124370" y="4264174"/>
            <a:ext cx="6493070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נמתח קו אופקי מאורך 7 ס"מ שעל 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y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(מסומן בירוק).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הקו חותך את הגרף בשתי נקודות.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מנקודות החיתוך נוריד אנכים לציר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שהוא ציר הזמן. 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לפי הגרף שערה של מעיין היה באורך 7 ס"מ פעמיים: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בפעם הראשונה בסוף החודש ה-2 ובפעם השנייה בסוף החודש ה-6.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5F528297-A5C6-83CB-3F58-B2675B79E706}"/>
              </a:ext>
            </a:extLst>
          </p:cNvPr>
          <p:cNvGrpSpPr/>
          <p:nvPr/>
        </p:nvGrpSpPr>
        <p:grpSpPr>
          <a:xfrm>
            <a:off x="8115724" y="3303308"/>
            <a:ext cx="3788278" cy="3323051"/>
            <a:chOff x="8097252" y="2786886"/>
            <a:chExt cx="3788278" cy="3323051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36CE6026-F7A1-DE57-1660-1502946C0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97252" y="2786886"/>
              <a:ext cx="3788278" cy="33230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5" name="מחבר חץ ישר 14">
              <a:extLst>
                <a:ext uri="{FF2B5EF4-FFF2-40B4-BE49-F238E27FC236}">
                  <a16:creationId xmlns:a16="http://schemas.microsoft.com/office/drawing/2014/main" id="{B0F0A5D2-F1CA-E2AF-89FA-A8B49B8BBC16}"/>
                </a:ext>
              </a:extLst>
            </p:cNvPr>
            <p:cNvCxnSpPr/>
            <p:nvPr/>
          </p:nvCxnSpPr>
          <p:spPr>
            <a:xfrm>
              <a:off x="8435811" y="3892114"/>
              <a:ext cx="457200" cy="0"/>
            </a:xfrm>
            <a:prstGeom prst="straightConnector1">
              <a:avLst/>
            </a:prstGeom>
            <a:ln w="38100">
              <a:solidFill>
                <a:srgbClr val="39AA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חץ ישר 15">
              <a:extLst>
                <a:ext uri="{FF2B5EF4-FFF2-40B4-BE49-F238E27FC236}">
                  <a16:creationId xmlns:a16="http://schemas.microsoft.com/office/drawing/2014/main" id="{0B88A619-A1FC-2033-8B32-9C0D408FE003}"/>
                </a:ext>
              </a:extLst>
            </p:cNvPr>
            <p:cNvCxnSpPr/>
            <p:nvPr/>
          </p:nvCxnSpPr>
          <p:spPr>
            <a:xfrm>
              <a:off x="8926551" y="3885057"/>
              <a:ext cx="914400" cy="0"/>
            </a:xfrm>
            <a:prstGeom prst="straightConnector1">
              <a:avLst/>
            </a:prstGeom>
            <a:ln w="38100">
              <a:solidFill>
                <a:srgbClr val="39AA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חץ ישר 16">
              <a:extLst>
                <a:ext uri="{FF2B5EF4-FFF2-40B4-BE49-F238E27FC236}">
                  <a16:creationId xmlns:a16="http://schemas.microsoft.com/office/drawing/2014/main" id="{411B5E21-AEF4-8249-A89E-B4F854D39FF2}"/>
                </a:ext>
              </a:extLst>
            </p:cNvPr>
            <p:cNvCxnSpPr>
              <a:cxnSpLocks/>
            </p:cNvCxnSpPr>
            <p:nvPr/>
          </p:nvCxnSpPr>
          <p:spPr>
            <a:xfrm>
              <a:off x="9848012" y="3892114"/>
              <a:ext cx="0" cy="1636652"/>
            </a:xfrm>
            <a:prstGeom prst="straightConnector1">
              <a:avLst/>
            </a:prstGeom>
            <a:ln w="38100">
              <a:solidFill>
                <a:srgbClr val="39AA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חץ ישר 19">
              <a:extLst>
                <a:ext uri="{FF2B5EF4-FFF2-40B4-BE49-F238E27FC236}">
                  <a16:creationId xmlns:a16="http://schemas.microsoft.com/office/drawing/2014/main" id="{28731066-8B70-5CA4-FB2D-87A10EE2DB9D}"/>
                </a:ext>
              </a:extLst>
            </p:cNvPr>
            <p:cNvCxnSpPr>
              <a:cxnSpLocks/>
            </p:cNvCxnSpPr>
            <p:nvPr/>
          </p:nvCxnSpPr>
          <p:spPr>
            <a:xfrm>
              <a:off x="8915958" y="3892114"/>
              <a:ext cx="0" cy="1636652"/>
            </a:xfrm>
            <a:prstGeom prst="straightConnector1">
              <a:avLst/>
            </a:prstGeom>
            <a:ln w="38100">
              <a:solidFill>
                <a:srgbClr val="39AA4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88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7C29A1D-0418-CBAA-E2A0-6BB74AA91EF2}"/>
              </a:ext>
            </a:extLst>
          </p:cNvPr>
          <p:cNvSpPr txBox="1"/>
          <p:nvPr/>
        </p:nvSpPr>
        <p:spPr>
          <a:xfrm>
            <a:off x="4950691" y="165198"/>
            <a:ext cx="6690727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ה. בשנת 2021 לא הסתפרה מעיין במשך חמשת החודשים הראשונים. קצב גידול שערה נשאר כפי שהיה בשנת 2020.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בכמה ס״מ התארך שערה במהלך חמשת החודשים? הסבירו.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89D9926-6F47-02B6-168D-394896A01B10}"/>
              </a:ext>
            </a:extLst>
          </p:cNvPr>
          <p:cNvSpPr txBox="1"/>
          <p:nvPr/>
        </p:nvSpPr>
        <p:spPr>
          <a:xfrm>
            <a:off x="4516582" y="1604053"/>
            <a:ext cx="7124835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דרך א׳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נמשיך את הקטע הימני לחמישה חודשים נוספים (עד החודש ה-17).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נראה כי בסוף שנת 2020 (החודש ה-12) היה אורך שערה 5 ס"מ,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ולאחר עוד 5 חודשים (מהחודש ה-12 עד ה-17) הגיע אורך שערה ל-10 ס"מ. כלומר במהלך חמשת החודשים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הנוספים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התארך שערה ב-5 ס"מ (5=5–10).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CABEFB62-F18F-0BE1-A776-02E09EAA9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13" y="3639127"/>
            <a:ext cx="3594780" cy="2463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E7D571BD-5701-65D1-810B-F51ACE1818F5}"/>
              </a:ext>
            </a:extLst>
          </p:cNvPr>
          <p:cNvSpPr txBox="1"/>
          <p:nvPr/>
        </p:nvSpPr>
        <p:spPr>
          <a:xfrm>
            <a:off x="4802909" y="3966238"/>
            <a:ext cx="6838508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דרך ב'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ניתן לראות מהגרף כי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כל חודש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גדל שערה ב-1 ס"מ.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לכן אם קצב גידול השיער נשאר ללא שינוי, יתארך שערה ב- 5 ס"מ במהלך חמשת החודשים.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39A869D4-6B7D-CF14-058B-3AC053D50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13" y="839102"/>
            <a:ext cx="3169869" cy="221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חץ: למטה 21">
            <a:extLst>
              <a:ext uri="{FF2B5EF4-FFF2-40B4-BE49-F238E27FC236}">
                <a16:creationId xmlns:a16="http://schemas.microsoft.com/office/drawing/2014/main" id="{90324799-9DAC-EEBD-5BEE-DB94C2573972}"/>
              </a:ext>
            </a:extLst>
          </p:cNvPr>
          <p:cNvSpPr/>
          <p:nvPr/>
        </p:nvSpPr>
        <p:spPr>
          <a:xfrm>
            <a:off x="2193562" y="3140793"/>
            <a:ext cx="232395" cy="414189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C4DC9E0-8728-9491-36FB-1FB7F4BA612D}"/>
              </a:ext>
            </a:extLst>
          </p:cNvPr>
          <p:cNvSpPr txBox="1"/>
          <p:nvPr/>
        </p:nvSpPr>
        <p:spPr>
          <a:xfrm>
            <a:off x="5547799" y="6143757"/>
            <a:ext cx="6093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במהלך חמשת החודשים התארך שערה ב5- ס״מ.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54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163593"/>
            <a:ext cx="4006575" cy="1148653"/>
          </a:xfrm>
          <a:prstGeom prst="rect">
            <a:avLst/>
          </a:prstGeom>
        </p:spPr>
      </p:pic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1EBBA568-EE83-D293-F28F-194948759543}"/>
              </a:ext>
            </a:extLst>
          </p:cNvPr>
          <p:cNvSpPr txBox="1">
            <a:spLocks/>
          </p:cNvSpPr>
          <p:nvPr/>
        </p:nvSpPr>
        <p:spPr>
          <a:xfrm>
            <a:off x="5289771" y="2959332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ד. דיאגרמת עמודות</a:t>
            </a:r>
          </a:p>
        </p:txBody>
      </p:sp>
      <p:sp>
        <p:nvSpPr>
          <p:cNvPr id="9" name="כותרת משנה 2">
            <a:extLst>
              <a:ext uri="{FF2B5EF4-FFF2-40B4-BE49-F238E27FC236}">
                <a16:creationId xmlns:a16="http://schemas.microsoft.com/office/drawing/2014/main" id="{22AE486E-E3D4-333A-A9FF-B2A47D03CEC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DB1460F2-F2F5-68A5-46E2-B335B3AD9B4D}"/>
              </a:ext>
            </a:extLst>
          </p:cNvPr>
          <p:cNvSpPr txBox="1">
            <a:spLocks/>
          </p:cNvSpPr>
          <p:nvPr/>
        </p:nvSpPr>
        <p:spPr>
          <a:xfrm>
            <a:off x="176270" y="2212511"/>
            <a:ext cx="114037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קריאת מידע מייצוג ויזואלי ובניית הייצוג הויזואלי</a:t>
            </a:r>
          </a:p>
        </p:txBody>
      </p:sp>
    </p:spTree>
    <p:extLst>
      <p:ext uri="{BB962C8B-B14F-4D97-AF65-F5344CB8AC3E}">
        <p14:creationId xmlns:p14="http://schemas.microsoft.com/office/powerpoint/2010/main" val="3281468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18-20</a:t>
            </a:r>
          </a:p>
        </p:txBody>
      </p:sp>
    </p:spTree>
    <p:extLst>
      <p:ext uri="{BB962C8B-B14F-4D97-AF65-F5344CB8AC3E}">
        <p14:creationId xmlns:p14="http://schemas.microsoft.com/office/powerpoint/2010/main" val="2584887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DF1A3F0-CAEA-4DCE-57AB-21EA52FEC610}"/>
              </a:ext>
            </a:extLst>
          </p:cNvPr>
          <p:cNvSpPr txBox="1"/>
          <p:nvPr/>
        </p:nvSpPr>
        <p:spPr>
          <a:xfrm>
            <a:off x="5522494" y="762277"/>
            <a:ext cx="6215179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נגדיר: </a:t>
            </a: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שכיחות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היא מספר הפעמים שכל משתנה מופיע.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4CF2452-9569-8ADD-55A5-16B05CF0C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455" y="3867402"/>
            <a:ext cx="5325218" cy="274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BAB8E6B8-64F7-BADA-431E-3C1F4DAF0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3127" y="3048843"/>
            <a:ext cx="6132734" cy="70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4CEBD54F-4B01-4A8E-7FD9-A12201705053}"/>
              </a:ext>
            </a:extLst>
          </p:cNvPr>
          <p:cNvSpPr txBox="1"/>
          <p:nvPr/>
        </p:nvSpPr>
        <p:spPr>
          <a:xfrm>
            <a:off x="5621949" y="1266602"/>
            <a:ext cx="6093912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דיאגרמת עמודות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ממחישה בצורה ויזואלית טובה מהי שכיחות, ולרוב הציר האנכי הוא ציר השכיחות.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462C16E0-F1F8-4814-2548-2917762193A0}"/>
              </a:ext>
            </a:extLst>
          </p:cNvPr>
          <p:cNvSpPr txBox="1"/>
          <p:nvPr/>
        </p:nvSpPr>
        <p:spPr>
          <a:xfrm>
            <a:off x="7012968" y="2453531"/>
            <a:ext cx="46640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לפניכם ריכוז של ציוני תלמידים במבחן במדעים: </a:t>
            </a:r>
            <a:endParaRPr lang="en-US" sz="200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CD84F5D7-763B-303E-4AF3-E2A05B4B4A54}"/>
              </a:ext>
            </a:extLst>
          </p:cNvPr>
          <p:cNvSpPr txBox="1"/>
          <p:nvPr/>
        </p:nvSpPr>
        <p:spPr>
          <a:xfrm>
            <a:off x="685409" y="1761430"/>
            <a:ext cx="4745880" cy="467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בדיאגרמת העמודות שלפניכם מוצג באופן ויזואלי הקשר בין שני המשתנים: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הציונים ומספר התלמידים.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רשימת הציונים מופיעה על 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מעל הציונים מופיעים מלבנים ברוחב שווה,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וגובה כל מלבן הוא בהתאם למספר התלמידים שקיבלו את הציון.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למשל, 7 תלמידים קיבלו את הציון 85,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לכן ניתן לומר כי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השכיחות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של הציון 85 היא 7.</a:t>
            </a:r>
          </a:p>
          <a:p>
            <a:pPr>
              <a:lnSpc>
                <a:spcPct val="150000"/>
              </a:lnSpc>
            </a:pP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20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DF1A3F0-CAEA-4DCE-57AB-21EA52FEC610}"/>
              </a:ext>
            </a:extLst>
          </p:cNvPr>
          <p:cNvSpPr txBox="1"/>
          <p:nvPr/>
        </p:nvSpPr>
        <p:spPr>
          <a:xfrm>
            <a:off x="5522494" y="762277"/>
            <a:ext cx="6215179" cy="973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א. מהו הציון ששכיחותו היא המקסימלית?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    ומהו הציון ששכיחותו מינימלית?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4CF2452-9569-8ADD-55A5-16B05CF0C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587" y="900812"/>
            <a:ext cx="5325218" cy="274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D16CA0C-1CDE-516B-5E77-F7E55D650512}"/>
              </a:ext>
            </a:extLst>
          </p:cNvPr>
          <p:cNvSpPr txBox="1"/>
          <p:nvPr/>
        </p:nvSpPr>
        <p:spPr>
          <a:xfrm>
            <a:off x="5643761" y="1905486"/>
            <a:ext cx="6093912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קל לראות ש-90 הוא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הציון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ששכיחותו מקסימלית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כי הוא מיוצג על ידי המלבן הגבוה ביותר.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השכיחות המקסימלית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היא 9.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באופן דומה 60 הוא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הציון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ששכיחותו מינימלית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כי הוא מיוצג על ידי המלבן הנמוך ביותר.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השכיחות המינימלית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היא 1.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E7010A9-DF8B-34E0-042E-7E94B6B3858F}"/>
              </a:ext>
            </a:extLst>
          </p:cNvPr>
          <p:cNvSpPr txBox="1"/>
          <p:nvPr/>
        </p:nvSpPr>
        <p:spPr>
          <a:xfrm>
            <a:off x="3822112" y="3989880"/>
            <a:ext cx="34415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ב. לאילו ציונים יש שכיחות שווה?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41EE446-A2E7-F7A2-6D9F-17D6AF11728A}"/>
              </a:ext>
            </a:extLst>
          </p:cNvPr>
          <p:cNvSpPr txBox="1"/>
          <p:nvPr/>
        </p:nvSpPr>
        <p:spPr>
          <a:xfrm>
            <a:off x="-198898" y="4359608"/>
            <a:ext cx="7450505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נחפש בדיאגרמה מלבנים בגובה שווה.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יש שני זוגות מלבנים כאלו: לציונים 70 ו-80 יש שכיחות שווה –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השכיחות של שניהם היא 6,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כי 6 תלמידים קיבלו ציון 70 ו-6 תלמידים קיבלו 80.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גם לציונים 75 ו-95 יש שכיחות שווה, והיא 5.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432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DF1A3F0-CAEA-4DCE-57AB-21EA52FEC610}"/>
              </a:ext>
            </a:extLst>
          </p:cNvPr>
          <p:cNvSpPr txBox="1"/>
          <p:nvPr/>
        </p:nvSpPr>
        <p:spPr>
          <a:xfrm>
            <a:off x="6363122" y="833748"/>
            <a:ext cx="5319339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ג. מהו ההפרש בין מספר התלמידים,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   שקיבלו את הציון הגבוה ביותר,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   למספר התלמידים, שקיבלו את הציון הנמוך ביותר? 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4CF2452-9569-8ADD-55A5-16B05CF0C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82" y="1207061"/>
            <a:ext cx="5325218" cy="274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89C90D7-F4D7-FFE1-0FB6-86577F297D46}"/>
              </a:ext>
            </a:extLst>
          </p:cNvPr>
          <p:cNvSpPr txBox="1"/>
          <p:nvPr/>
        </p:nvSpPr>
        <p:spPr>
          <a:xfrm>
            <a:off x="5467282" y="2885101"/>
            <a:ext cx="6215179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הציון הגבוה ביותר הוא 100 ושכיחותו 3,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כי 3 תלמידים קיבלו אותו.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הציון הנמוך ביותר הוא 60 ושכיחותו 1,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כי תלמיד אחד קיבל אותו. 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ההפרש המבוקש בין השכיחויות הוא: 2=1–3.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913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DF1A3F0-CAEA-4DCE-57AB-21EA52FEC610}"/>
              </a:ext>
            </a:extLst>
          </p:cNvPr>
          <p:cNvSpPr txBox="1"/>
          <p:nvPr/>
        </p:nvSpPr>
        <p:spPr>
          <a:xfrm>
            <a:off x="6584844" y="833748"/>
            <a:ext cx="5097617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ד. כמה תלמידים נבחנו בסך הכול?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4CF2452-9569-8ADD-55A5-16B05CF0C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904" y="1088740"/>
            <a:ext cx="5325218" cy="274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89C90D7-F4D7-FFE1-0FB6-86577F297D46}"/>
              </a:ext>
            </a:extLst>
          </p:cNvPr>
          <p:cNvSpPr txBox="1"/>
          <p:nvPr/>
        </p:nvSpPr>
        <p:spPr>
          <a:xfrm>
            <a:off x="6864263" y="1786242"/>
            <a:ext cx="4818198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גובה כל מלבן מייצג את מספר התלמידים שקיבלו ציון מסוים.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כדי לענות על שאלה זו צריך לחבר את המספרים המייצגים את הגבהים של כל המלבנים,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כלומר נחבר את השכיחות של כל הציונים: 46=1+4+6+5+6+7+9+5+3 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בסך הכול נבחנו 46 תלמידים.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93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DF1A3F0-CAEA-4DCE-57AB-21EA52FEC610}"/>
              </a:ext>
            </a:extLst>
          </p:cNvPr>
          <p:cNvSpPr txBox="1"/>
          <p:nvPr/>
        </p:nvSpPr>
        <p:spPr>
          <a:xfrm>
            <a:off x="6584844" y="833748"/>
            <a:ext cx="5097617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ה. איזה אחוז מכלל תלמידי הכיתה 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    קיבל ציון גבוה מ-80?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4CF2452-9569-8ADD-55A5-16B05CF0C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904" y="1088740"/>
            <a:ext cx="5325218" cy="274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89C90D7-F4D7-FFE1-0FB6-86577F297D46}"/>
              </a:ext>
            </a:extLst>
          </p:cNvPr>
          <p:cNvSpPr txBox="1"/>
          <p:nvPr/>
        </p:nvSpPr>
        <p:spPr>
          <a:xfrm>
            <a:off x="4835047" y="2100793"/>
            <a:ext cx="6847414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נתבונן בגובהי המלבנים שנמצאים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מעל הציונים הגבוהים מ-80:    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85 , 90 , 95 , 100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7 תלמידים קיבלו 85,     9 תלמידים קיבלו 90,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5 תלמידים קיבלו 95,     ו-3 תלמידים קיבלו 100.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מספר התלמידים שקיבלו ציון גבוה מ- 80 הוא:     24 (3 + 5 + 9 + 7).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9FFE808-96D1-B963-6EFA-A66BC9107E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6567" b="50392"/>
          <a:stretch/>
        </p:blipFill>
        <p:spPr>
          <a:xfrm>
            <a:off x="6253867" y="4752832"/>
            <a:ext cx="5428594" cy="86009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027BF12-D5DD-7BAA-E22B-E4363385A9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48328" r="38102" b="18439"/>
          <a:stretch/>
        </p:blipFill>
        <p:spPr>
          <a:xfrm>
            <a:off x="7119967" y="5846048"/>
            <a:ext cx="4027370" cy="57619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23F35C39-864B-4C65-BAD9-CE840742C2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9197" t="78103"/>
          <a:stretch/>
        </p:blipFill>
        <p:spPr>
          <a:xfrm>
            <a:off x="720769" y="6042592"/>
            <a:ext cx="5908110" cy="37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sp>
        <p:nvSpPr>
          <p:cNvPr id="9" name="כותרת משנה 2">
            <a:extLst>
              <a:ext uri="{FF2B5EF4-FFF2-40B4-BE49-F238E27FC236}">
                <a16:creationId xmlns:a16="http://schemas.microsoft.com/office/drawing/2014/main" id="{16212242-FAC1-79F9-636D-D161A2BEA3B4}"/>
              </a:ext>
            </a:extLst>
          </p:cNvPr>
          <p:cNvSpPr txBox="1">
            <a:spLocks/>
          </p:cNvSpPr>
          <p:nvPr/>
        </p:nvSpPr>
        <p:spPr>
          <a:xfrm>
            <a:off x="2191266" y="4319336"/>
            <a:ext cx="8058680" cy="23088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כן, בכל שנה נמכרו 10 תנורי אפייה יותר מאשר בשנה שקדמה לה: </a:t>
            </a:r>
          </a:p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בשנת 2000 נמכרו 40 תנורי אפייה, </a:t>
            </a:r>
          </a:p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בשנת 2021 נמכרו 50 תנורי אפייה (10 יותר מאשר בשנת 2000), </a:t>
            </a:r>
          </a:p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בשנת 2002 נמכרו 60 תנורי אפייה (10 יותר מאשר בשנת 2001).</a:t>
            </a:r>
            <a:endParaRPr lang="he-IL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2D2BC6AD-6410-CABE-D74E-C453C3F76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08" y="884626"/>
            <a:ext cx="10678492" cy="321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7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4CF2452-9569-8ADD-55A5-16B05CF0C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782" y="2057208"/>
            <a:ext cx="5325218" cy="274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C96F415-3D0E-8668-BC77-FEF895C60796}"/>
              </a:ext>
            </a:extLst>
          </p:cNvPr>
          <p:cNvSpPr txBox="1"/>
          <p:nvPr/>
        </p:nvSpPr>
        <p:spPr>
          <a:xfrm>
            <a:off x="6340819" y="914000"/>
            <a:ext cx="5461309" cy="420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סיכום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דיאגרמת עמודות היא ייצוג ויזואלי במערכת צירים,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המציגה בדרך כלל קשר בין המשתנה לשכיחותו.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המשתנה מוצג על הציר האופקי (ציר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והשכיחות מוצגת על הציר האנכי (ציר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y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הקשר מתואר על ידי אוסף של מלבנים,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וגובהו של כל מלבן הוא שכיחות המשתנה.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הגרף מתאר מידע לגבי משתנה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איכותי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או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כמותי בדיד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, וקל להיעזר בו לצורך השוואות בין נתונים.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49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163593"/>
            <a:ext cx="4006575" cy="1148653"/>
          </a:xfrm>
          <a:prstGeom prst="rect">
            <a:avLst/>
          </a:prstGeom>
        </p:spPr>
      </p:pic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1EBBA568-EE83-D293-F28F-194948759543}"/>
              </a:ext>
            </a:extLst>
          </p:cNvPr>
          <p:cNvSpPr txBox="1">
            <a:spLocks/>
          </p:cNvSpPr>
          <p:nvPr/>
        </p:nvSpPr>
        <p:spPr>
          <a:xfrm>
            <a:off x="5289771" y="2959332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ה. דיאגרמת עיגול</a:t>
            </a:r>
          </a:p>
        </p:txBody>
      </p:sp>
      <p:sp>
        <p:nvSpPr>
          <p:cNvPr id="9" name="כותרת משנה 2">
            <a:extLst>
              <a:ext uri="{FF2B5EF4-FFF2-40B4-BE49-F238E27FC236}">
                <a16:creationId xmlns:a16="http://schemas.microsoft.com/office/drawing/2014/main" id="{22AE486E-E3D4-333A-A9FF-B2A47D03CEC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DB1460F2-F2F5-68A5-46E2-B335B3AD9B4D}"/>
              </a:ext>
            </a:extLst>
          </p:cNvPr>
          <p:cNvSpPr txBox="1">
            <a:spLocks/>
          </p:cNvSpPr>
          <p:nvPr/>
        </p:nvSpPr>
        <p:spPr>
          <a:xfrm>
            <a:off x="176270" y="2212511"/>
            <a:ext cx="114037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קריאת מידע מייצוג ויזואלי ובניית הייצוג הויזואלי</a:t>
            </a:r>
          </a:p>
        </p:txBody>
      </p:sp>
    </p:spTree>
    <p:extLst>
      <p:ext uri="{BB962C8B-B14F-4D97-AF65-F5344CB8AC3E}">
        <p14:creationId xmlns:p14="http://schemas.microsoft.com/office/powerpoint/2010/main" val="978214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ודוגמאות פתורות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26-28</a:t>
            </a:r>
          </a:p>
        </p:txBody>
      </p:sp>
    </p:spTree>
    <p:extLst>
      <p:ext uri="{BB962C8B-B14F-4D97-AF65-F5344CB8AC3E}">
        <p14:creationId xmlns:p14="http://schemas.microsoft.com/office/powerpoint/2010/main" val="1233038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3B70DA3-6C98-60DF-414E-7D11E0386B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57957" t="53845" r="5082" b="26048"/>
          <a:stretch/>
        </p:blipFill>
        <p:spPr>
          <a:xfrm>
            <a:off x="6275540" y="2593738"/>
            <a:ext cx="4208745" cy="65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F809247-6F6B-7DFA-2A39-33E402A0FFDD}"/>
              </a:ext>
            </a:extLst>
          </p:cNvPr>
          <p:cNvSpPr txBox="1"/>
          <p:nvPr/>
        </p:nvSpPr>
        <p:spPr>
          <a:xfrm>
            <a:off x="4296427" y="884626"/>
            <a:ext cx="7074074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נגדיר: </a:t>
            </a: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שכיחות יחסית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של משתנה מסוים היא היחס בין השכיחות של המשתנה לבין סכום השכיחויות של כל המשתנים.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FABFBBC-4085-02C1-037A-7CC5762BAEDA}"/>
              </a:ext>
            </a:extLst>
          </p:cNvPr>
          <p:cNvSpPr txBox="1"/>
          <p:nvPr/>
        </p:nvSpPr>
        <p:spPr>
          <a:xfrm>
            <a:off x="4969207" y="3977014"/>
            <a:ext cx="66142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ניתן לרשום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שכיחות יחסית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כשבר פשוט, כשבר עשרוני או כאחוזים.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83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10870DE-4542-3857-FB64-25241A90D08D}"/>
              </a:ext>
            </a:extLst>
          </p:cNvPr>
          <p:cNvSpPr txBox="1"/>
          <p:nvPr/>
        </p:nvSpPr>
        <p:spPr>
          <a:xfrm>
            <a:off x="4641469" y="1576124"/>
            <a:ext cx="6093912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בספרייה יש 2500 ספרים, מתוכם 500 ספרים הם ספרי נוער. מצאו את השכיחות היחסית באחוזים של ספרי הנוער.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40F453B-2A31-B147-A2E8-353800134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482" y="3082812"/>
            <a:ext cx="1503123" cy="648830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F3CD388-5085-59D1-E7BD-7AF110593442}"/>
              </a:ext>
            </a:extLst>
          </p:cNvPr>
          <p:cNvSpPr txBox="1"/>
          <p:nvPr/>
        </p:nvSpPr>
        <p:spPr>
          <a:xfrm>
            <a:off x="3789122" y="921150"/>
            <a:ext cx="6970735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חישוב השכיחות היחסית לפי סכום כל השכיחויות ושכיחות המשתנה</a:t>
            </a:r>
            <a:endParaRPr lang="en-US" sz="2000" b="1" u="sng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434B5C6-C052-E903-C90F-CB98DF704769}"/>
              </a:ext>
            </a:extLst>
          </p:cNvPr>
          <p:cNvSpPr txBox="1"/>
          <p:nvPr/>
        </p:nvSpPr>
        <p:spPr>
          <a:xfrm>
            <a:off x="3532340" y="3075078"/>
            <a:ext cx="7227517" cy="51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שכיחות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ספרי הנוער בספרייה היא 500,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סכום כל השכיחויות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הוא 2500, ולכן:</a:t>
            </a:r>
            <a:endParaRPr lang="en-US" sz="200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2EF122B1-7DB5-8903-7215-9C6E9F5FA9D8}"/>
              </a:ext>
            </a:extLst>
          </p:cNvPr>
          <p:cNvSpPr txBox="1"/>
          <p:nvPr/>
        </p:nvSpPr>
        <p:spPr>
          <a:xfrm>
            <a:off x="3507864" y="3918670"/>
            <a:ext cx="7227517" cy="511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למעבר לאחוזים כופלים את השבר ב-100, כלומר: 20% = 100 ∙ 0.2 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BD886213-56DE-93F1-9E51-770B4359ED3E}"/>
              </a:ext>
            </a:extLst>
          </p:cNvPr>
          <p:cNvSpPr txBox="1"/>
          <p:nvPr/>
        </p:nvSpPr>
        <p:spPr>
          <a:xfrm>
            <a:off x="3507864" y="4705514"/>
            <a:ext cx="7227517" cy="51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השכיחות היחסית של ספרי הנוער בספרייה היא 20%.</a:t>
            </a:r>
            <a:endParaRPr lang="en-US" sz="200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F80B5A6-7D28-BD39-5D69-6E9B16505565}"/>
              </a:ext>
            </a:extLst>
          </p:cNvPr>
          <p:cNvSpPr txBox="1"/>
          <p:nvPr/>
        </p:nvSpPr>
        <p:spPr>
          <a:xfrm>
            <a:off x="5138497" y="402025"/>
            <a:ext cx="6093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דוגמה א׳</a:t>
            </a:r>
            <a:endParaRPr lang="en-US" sz="2000" u="sng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64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10870DE-4542-3857-FB64-25241A90D08D}"/>
              </a:ext>
            </a:extLst>
          </p:cNvPr>
          <p:cNvSpPr txBox="1"/>
          <p:nvPr/>
        </p:nvSpPr>
        <p:spPr>
          <a:xfrm>
            <a:off x="3058349" y="1576124"/>
            <a:ext cx="7677032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ידוע שבקבוצה מסוימת יש 3 אנשים שמאליים, שהם 25% מכלל חברי הקבוצה. כמה אנשים בקבוצה?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F3CD388-5085-59D1-E7BD-7AF110593442}"/>
              </a:ext>
            </a:extLst>
          </p:cNvPr>
          <p:cNvSpPr txBox="1"/>
          <p:nvPr/>
        </p:nvSpPr>
        <p:spPr>
          <a:xfrm>
            <a:off x="3789122" y="921150"/>
            <a:ext cx="6970735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חישוב סכום כל השכיחויות לפי שכיחות המשתנה ושכיחותו היחסית</a:t>
            </a:r>
            <a:endParaRPr lang="en-US" sz="2000" b="1" u="sng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434B5C6-C052-E903-C90F-CB98DF704769}"/>
              </a:ext>
            </a:extLst>
          </p:cNvPr>
          <p:cNvSpPr txBox="1"/>
          <p:nvPr/>
        </p:nvSpPr>
        <p:spPr>
          <a:xfrm>
            <a:off x="3507864" y="2802031"/>
            <a:ext cx="7227517" cy="97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שכיחות השמאליים בקבוצה היא 3,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והשכיחות היחסית של השמאליים בקבוצה היא 25%, ולכן:</a:t>
            </a:r>
            <a:endParaRPr lang="en-US" sz="2000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BD886213-56DE-93F1-9E51-770B4359ED3E}"/>
              </a:ext>
            </a:extLst>
          </p:cNvPr>
          <p:cNvSpPr txBox="1"/>
          <p:nvPr/>
        </p:nvSpPr>
        <p:spPr>
          <a:xfrm>
            <a:off x="7540668" y="4890537"/>
            <a:ext cx="3194713" cy="51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בקבוצה יש 12 אנשים.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714F599-50FE-5E3F-9315-16A46F79A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8880" y="4048320"/>
            <a:ext cx="2791215" cy="57158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0A70550-A1AB-14E6-5BB1-30A1C282BF7D}"/>
              </a:ext>
            </a:extLst>
          </p:cNvPr>
          <p:cNvSpPr txBox="1"/>
          <p:nvPr/>
        </p:nvSpPr>
        <p:spPr>
          <a:xfrm>
            <a:off x="5138497" y="402025"/>
            <a:ext cx="6093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דוגמה ב׳</a:t>
            </a:r>
            <a:endParaRPr lang="en-US" sz="2000" u="sng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800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F3CD388-5085-59D1-E7BD-7AF110593442}"/>
              </a:ext>
            </a:extLst>
          </p:cNvPr>
          <p:cNvSpPr txBox="1"/>
          <p:nvPr/>
        </p:nvSpPr>
        <p:spPr>
          <a:xfrm>
            <a:off x="4274897" y="473912"/>
            <a:ext cx="6970735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חישוב סכום כל השכיחויות ושכיחות המשתנה לפי שכיחותו היחסית</a:t>
            </a:r>
            <a:endParaRPr lang="en-US" sz="2000" b="1" u="sng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209D5DC-6BB9-E92A-7004-C746888C5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6360" y="1167657"/>
            <a:ext cx="6249272" cy="192431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1963E15-6515-D1C4-F84B-107553E78D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b="73747"/>
          <a:stretch/>
        </p:blipFill>
        <p:spPr>
          <a:xfrm>
            <a:off x="1986040" y="3268033"/>
            <a:ext cx="9259592" cy="75277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5B84C80-A0D8-4866-F632-7447803D71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26565" b="42399"/>
          <a:stretch/>
        </p:blipFill>
        <p:spPr>
          <a:xfrm>
            <a:off x="1986040" y="4204616"/>
            <a:ext cx="9259592" cy="88990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93FA4DF-327D-7F5F-279E-FD8FE451B0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680" t="55284" r="-680" b="16261"/>
          <a:stretch/>
        </p:blipFill>
        <p:spPr>
          <a:xfrm>
            <a:off x="2043192" y="5270580"/>
            <a:ext cx="9259592" cy="81591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8729334-D369-30AF-BF0C-0ADEF159952D}"/>
              </a:ext>
            </a:extLst>
          </p:cNvPr>
          <p:cNvSpPr txBox="1"/>
          <p:nvPr/>
        </p:nvSpPr>
        <p:spPr>
          <a:xfrm>
            <a:off x="5152014" y="6262551"/>
            <a:ext cx="6093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בכיתה יש 20 תלמידים.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3828732-770D-E1A8-4A49-B97EF5FDD281}"/>
              </a:ext>
            </a:extLst>
          </p:cNvPr>
          <p:cNvSpPr txBox="1"/>
          <p:nvPr/>
        </p:nvSpPr>
        <p:spPr>
          <a:xfrm>
            <a:off x="5395672" y="181954"/>
            <a:ext cx="6093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דוגמה ג׳</a:t>
            </a:r>
            <a:endParaRPr lang="en-US" sz="2000" u="sng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39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F3CD388-5085-59D1-E7BD-7AF110593442}"/>
              </a:ext>
            </a:extLst>
          </p:cNvPr>
          <p:cNvSpPr txBox="1"/>
          <p:nvPr/>
        </p:nvSpPr>
        <p:spPr>
          <a:xfrm>
            <a:off x="1610818" y="921150"/>
            <a:ext cx="9149040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דיאגרמת עיגול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(שנקראת גם דיאגרמת ״עוגה״ או דיאגרמת ״פאי״)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היא ייצוג ויזואלי שצורתו עיגול המחולק לגזרות.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דיאגרמת עיגול ממחישה בצורה טובה מהי שכיחות יחסית.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792E9FE-EBB2-328C-C4A9-6DB0D7A179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8" t="7602" r="6844" b="5948"/>
          <a:stretch/>
        </p:blipFill>
        <p:spPr>
          <a:xfrm>
            <a:off x="2055054" y="1176330"/>
            <a:ext cx="2814802" cy="2833328"/>
          </a:xfrm>
          <a:prstGeom prst="ellipse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015DE6A-8235-6DE1-D36B-9DB7B8B3E557}"/>
              </a:ext>
            </a:extLst>
          </p:cNvPr>
          <p:cNvSpPr txBox="1"/>
          <p:nvPr/>
        </p:nvSpPr>
        <p:spPr>
          <a:xfrm>
            <a:off x="1406773" y="3236809"/>
            <a:ext cx="9353085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גודלה של כל גזרה בדיאגרמת עיגול מתאים לשכיחות היחסית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של כל ערך של המשתנה המוצג בה.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מקובל להציג בה את השכיחות היחסית באחוזים,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וסך כל האחוזים המוצגים בגזרות הוא 100%.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דיאגרמת עיגול מתאימה בדרך כלל לתיאור החלק שמהווה כל ערך מתוך השלם (שהוא ה-100%) ולתיאור היחסים בין החלקים שמרכיבים את העיגול.</a:t>
            </a:r>
            <a:endParaRPr lang="en-US" sz="2000" b="1" u="sng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38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F3CD388-5085-59D1-E7BD-7AF110593442}"/>
              </a:ext>
            </a:extLst>
          </p:cNvPr>
          <p:cNvSpPr txBox="1"/>
          <p:nvPr/>
        </p:nvSpPr>
        <p:spPr>
          <a:xfrm>
            <a:off x="5033105" y="943341"/>
            <a:ext cx="6199009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בדיאגרמת העיגול הבאה מוצגת השכיחות היחסית של הלומדים בכל שכבה בבית ספר מסוים.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מה ניתן ללמוד מדיאגרמה זו?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792E9FE-EBB2-328C-C4A9-6DB0D7A179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8" t="7602" r="6844" b="5948"/>
          <a:stretch/>
        </p:blipFill>
        <p:spPr>
          <a:xfrm>
            <a:off x="959886" y="943341"/>
            <a:ext cx="2814802" cy="2833328"/>
          </a:xfrm>
          <a:prstGeom prst="ellipse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A9FB8F9-97DF-A606-BAD0-0B225D055172}"/>
              </a:ext>
            </a:extLst>
          </p:cNvPr>
          <p:cNvSpPr txBox="1"/>
          <p:nvPr/>
        </p:nvSpPr>
        <p:spPr>
          <a:xfrm>
            <a:off x="1417320" y="2602215"/>
            <a:ext cx="9802763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מובן שלא ניתן לדעת מהו מספר התלמידים בבית-הספר,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כי הדיאגרמה מציגה חלוקה לפי אחוזים.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ניתן ללמוד מהדיאגרמה על החלוקה הפנימית של מספר התלמידים לפי השכבות.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הדיאגרמה מזכירה פיצה ענקית, וגודל כל חתיכה מראה את הגודל היחסי של שכבה מסוימת בבית-הספר.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למשל, הגיזרה הגדולה ביותר מראה ששכבת י"ב היא השכבה הגדולה ביותר בבית-הספר, כלומר לומדים בה הכי הרבה תלמידים.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המספר הקטן ביותר של תלמידים מופיע בשכבה ז'.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94C463F-B0DB-620F-25E5-8EE181701623}"/>
              </a:ext>
            </a:extLst>
          </p:cNvPr>
          <p:cNvSpPr txBox="1"/>
          <p:nvPr/>
        </p:nvSpPr>
        <p:spPr>
          <a:xfrm>
            <a:off x="5138497" y="402025"/>
            <a:ext cx="6093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דוגמה ד׳</a:t>
            </a:r>
            <a:endParaRPr lang="en-US" sz="2000" u="sng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19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2627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982"/>
            <a:ext cx="3058348" cy="876804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F3CD388-5085-59D1-E7BD-7AF110593442}"/>
              </a:ext>
            </a:extLst>
          </p:cNvPr>
          <p:cNvSpPr txBox="1"/>
          <p:nvPr/>
        </p:nvSpPr>
        <p:spPr>
          <a:xfrm>
            <a:off x="5033105" y="953501"/>
            <a:ext cx="6199009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מה עוד ניתן ללמוד מדיאגרמה זו?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792E9FE-EBB2-328C-C4A9-6DB0D7A179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8" t="7602" r="6844" b="5948"/>
          <a:stretch/>
        </p:blipFill>
        <p:spPr>
          <a:xfrm>
            <a:off x="959886" y="953501"/>
            <a:ext cx="2814802" cy="2833328"/>
          </a:xfrm>
          <a:prstGeom prst="ellipse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A9FB8F9-97DF-A606-BAD0-0B225D055172}"/>
              </a:ext>
            </a:extLst>
          </p:cNvPr>
          <p:cNvSpPr txBox="1"/>
          <p:nvPr/>
        </p:nvSpPr>
        <p:spPr>
          <a:xfrm>
            <a:off x="3642360" y="1913239"/>
            <a:ext cx="7589753" cy="467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בשלוש השכבות ח', ט' ו- י' יש אותו מספר של תלמידים.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מספר התלמידים הלומדים בשכבה י"א גדול פי 2 ממספר התלמידים הלומדים בשכבה ז' וכו'. </a:t>
            </a:r>
          </a:p>
          <a:p>
            <a:pPr>
              <a:lnSpc>
                <a:spcPct val="150000"/>
              </a:lnSpc>
            </a:pPr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מובן שאת כל המסקנות הללו ניתן היה להסיק גם ללא דיאגרמת העיגול על-ידי הסתכלות באחוזים בלבד, אך באמצעות הדיאגרמה הדבר מוחשי יותר. </a:t>
            </a:r>
          </a:p>
          <a:p>
            <a:pPr>
              <a:lnSpc>
                <a:spcPct val="150000"/>
              </a:lnSpc>
            </a:pPr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אם נחבר את כל האחוזים של כל אחת מחתיכות ה"פיצה", נקבל 100%,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וזה מובן: הרי הדיאגרמה מתייחסת לאוכלוסייה של כל התלמידים הלומדים בבית-הספר הזה, שמהווה 100%.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948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3AE843A0-D015-575D-6165-3D2378ABD8BD}"/>
              </a:ext>
            </a:extLst>
          </p:cNvPr>
          <p:cNvSpPr txBox="1">
            <a:spLocks/>
          </p:cNvSpPr>
          <p:nvPr/>
        </p:nvSpPr>
        <p:spPr>
          <a:xfrm>
            <a:off x="1529175" y="3071229"/>
            <a:ext cx="9834166" cy="271391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סרטוט 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I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כמות התנורים שנמכרה גדלה עם השנים, לכן נצפה שחלקי העיגול לא יהיו שווים (או כמעט שווים) </a:t>
            </a:r>
          </a:p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כפי שמתואר בסרטוט 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II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לעומת זאת, בסרטוט 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I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, החלק הקטן ביותר בעיגול מציג את כמות התנורים שנמכרה בשנת 2000 – ידוע לנו שבשנה זו נמכרו הכי פחות תנורים. </a:t>
            </a:r>
          </a:p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החלק הבינוני בעיגול מתאר את שנת 2001 והחלק הגדול בעיגול מתאר את שנת 2002 – ידוע שבשנה זו נמכרו הכי הרבה תנורים.</a:t>
            </a:r>
            <a:endParaRPr lang="he-IL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11AB158-61CE-7CD0-663E-7F1D8CA83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313" y="372563"/>
            <a:ext cx="7045594" cy="2579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45C3312-A647-9243-99C1-3A3CF129F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1741" y="810183"/>
            <a:ext cx="3058348" cy="286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1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F3CD388-5085-59D1-E7BD-7AF110593442}"/>
              </a:ext>
            </a:extLst>
          </p:cNvPr>
          <p:cNvSpPr txBox="1"/>
          <p:nvPr/>
        </p:nvSpPr>
        <p:spPr>
          <a:xfrm>
            <a:off x="3969835" y="943341"/>
            <a:ext cx="726228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אם נתון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המספר הכולל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של התלמידים בבית הספר, נוכל לחשב את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השכיחות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לפי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השכיחות היחסית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792E9FE-EBB2-328C-C4A9-6DB0D7A179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8" t="7602" r="6844" b="5948"/>
          <a:stretch/>
        </p:blipFill>
        <p:spPr>
          <a:xfrm>
            <a:off x="959886" y="943341"/>
            <a:ext cx="2814802" cy="2833328"/>
          </a:xfrm>
          <a:prstGeom prst="ellipse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BF832A9-4C29-5D1C-9150-E1A31A8BAA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0898" y="4642440"/>
            <a:ext cx="4601217" cy="80973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97FE846-4F18-6D4A-2A84-31D2C745FF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8159" y="5605109"/>
            <a:ext cx="5953956" cy="50489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CCFC1B59-61D7-2AD1-5673-183CE68D17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8215" y="6281988"/>
            <a:ext cx="3943900" cy="285790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D14CE28-AA32-23BC-81AE-8BDAE40306C1}"/>
              </a:ext>
            </a:extLst>
          </p:cNvPr>
          <p:cNvSpPr txBox="1"/>
          <p:nvPr/>
        </p:nvSpPr>
        <p:spPr>
          <a:xfrm>
            <a:off x="3969835" y="1920532"/>
            <a:ext cx="7262280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למשל: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נתון שבבית ספר המוצג בדיאגרמה לומדים 1200 תלמידים.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חשבו כמה תלמידים לומדים בשכבה ז'. 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A153D78-B926-983A-31AF-B926740C4574}"/>
              </a:ext>
            </a:extLst>
          </p:cNvPr>
          <p:cNvSpPr txBox="1"/>
          <p:nvPr/>
        </p:nvSpPr>
        <p:spPr>
          <a:xfrm>
            <a:off x="3969835" y="3512318"/>
            <a:ext cx="726228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לפי הדיאגרמה לומדים בשכבה ז' 10% מהתלמידים.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נחשב את מספר התלמידים (השכיחות) בשכבה ז': </a:t>
            </a:r>
            <a:endParaRPr lang="he-IL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14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F3CD388-5085-59D1-E7BD-7AF110593442}"/>
              </a:ext>
            </a:extLst>
          </p:cNvPr>
          <p:cNvSpPr txBox="1"/>
          <p:nvPr/>
        </p:nvSpPr>
        <p:spPr>
          <a:xfrm>
            <a:off x="3969835" y="943341"/>
            <a:ext cx="726228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אם נתון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מספר התלמידים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המיוצגים על ידי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אחת מגזרות העיגול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נוכל לחשב את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המספר הכולל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של תלמידי בית הספר.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792E9FE-EBB2-328C-C4A9-6DB0D7A179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8" t="7602" r="6844" b="5948"/>
          <a:stretch/>
        </p:blipFill>
        <p:spPr>
          <a:xfrm>
            <a:off x="959886" y="943341"/>
            <a:ext cx="2814802" cy="2833328"/>
          </a:xfrm>
          <a:prstGeom prst="ellipse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D14CE28-AA32-23BC-81AE-8BDAE40306C1}"/>
              </a:ext>
            </a:extLst>
          </p:cNvPr>
          <p:cNvSpPr txBox="1"/>
          <p:nvPr/>
        </p:nvSpPr>
        <p:spPr>
          <a:xfrm>
            <a:off x="3969835" y="1920532"/>
            <a:ext cx="7262280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למשל: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אם בשכבה י' בבית ספר אחר לומדים 225 תלמידים,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שהם 15% מכלל התלמידים,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חשבו את המספר הכולל של התלמידים בבית הספר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EE70B5E-27D4-2E9F-2B25-458ABBD364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9270" y="3967761"/>
            <a:ext cx="4582164" cy="74305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A292670D-9F1D-AA87-142A-A3DF25D5A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9481" y="4937906"/>
            <a:ext cx="3781953" cy="49536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70966FB-DAE2-754B-29D5-248C85B267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9849" y="5660366"/>
            <a:ext cx="4191585" cy="285790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145BFE47-DB8A-09DA-323F-3EE3FF42F41F}"/>
              </a:ext>
            </a:extLst>
          </p:cNvPr>
          <p:cNvSpPr txBox="1"/>
          <p:nvPr/>
        </p:nvSpPr>
        <p:spPr>
          <a:xfrm>
            <a:off x="1263316" y="4235330"/>
            <a:ext cx="4582164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שימו לב!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לאחר שמצאנו את מספר תלמידי בית הספר,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ניתן לחשב את שכיחות התלמידים בכל שכבה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על פי השכיחויות היחסיות הנתונות בדיאגרמה.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755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792E9FE-EBB2-328C-C4A9-6DB0D7A179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8" t="7602" r="6844" b="5948"/>
          <a:stretch/>
        </p:blipFill>
        <p:spPr>
          <a:xfrm>
            <a:off x="959886" y="943341"/>
            <a:ext cx="2814802" cy="2833328"/>
          </a:xfrm>
          <a:prstGeom prst="ellipse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87229D0-1671-6377-1902-C22A5898FDF5}"/>
              </a:ext>
            </a:extLst>
          </p:cNvPr>
          <p:cNvSpPr txBox="1"/>
          <p:nvPr/>
        </p:nvSpPr>
        <p:spPr>
          <a:xfrm>
            <a:off x="5137974" y="943341"/>
            <a:ext cx="6094140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סיכום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דיאגרמת עיגול היא ייצוג ויזואלי, המציג עיגול המחולק לגזרות לפי חלוקה יחסית.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גודל כל גזרה מייצג את החלק היחסי שהיא מייצגת מתוך השלם שהוא העיגול כולו.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דיאגרמת העיגול מתארת מידע לגבי משתנה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איכותי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או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כמותי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, והשימוש בה נפוץ כשרוצים להשוות בין חלקי העיגול, או בין חלקי העיגול לעיגול השלם.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959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163593"/>
            <a:ext cx="4006575" cy="1148653"/>
          </a:xfrm>
          <a:prstGeom prst="rect">
            <a:avLst/>
          </a:prstGeom>
        </p:spPr>
      </p:pic>
      <p:sp>
        <p:nvSpPr>
          <p:cNvPr id="8" name="כותרת משנה 2">
            <a:extLst>
              <a:ext uri="{FF2B5EF4-FFF2-40B4-BE49-F238E27FC236}">
                <a16:creationId xmlns:a16="http://schemas.microsoft.com/office/drawing/2014/main" id="{1EBBA568-EE83-D293-F28F-194948759543}"/>
              </a:ext>
            </a:extLst>
          </p:cNvPr>
          <p:cNvSpPr txBox="1">
            <a:spLocks/>
          </p:cNvSpPr>
          <p:nvPr/>
        </p:nvSpPr>
        <p:spPr>
          <a:xfrm>
            <a:off x="5043460" y="2916159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ו. בניית ייצוגים ויזואליים</a:t>
            </a:r>
          </a:p>
        </p:txBody>
      </p:sp>
      <p:sp>
        <p:nvSpPr>
          <p:cNvPr id="9" name="כותרת משנה 2">
            <a:extLst>
              <a:ext uri="{FF2B5EF4-FFF2-40B4-BE49-F238E27FC236}">
                <a16:creationId xmlns:a16="http://schemas.microsoft.com/office/drawing/2014/main" id="{22AE486E-E3D4-333A-A9FF-B2A47D03CEC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id="{DB1460F2-F2F5-68A5-46E2-B335B3AD9B4D}"/>
              </a:ext>
            </a:extLst>
          </p:cNvPr>
          <p:cNvSpPr txBox="1">
            <a:spLocks/>
          </p:cNvSpPr>
          <p:nvPr/>
        </p:nvSpPr>
        <p:spPr>
          <a:xfrm>
            <a:off x="176270" y="2212511"/>
            <a:ext cx="114037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קריאת מידע מייצוג ויזואלי ובניית הייצוג הויזואלי</a:t>
            </a:r>
          </a:p>
        </p:txBody>
      </p:sp>
    </p:spTree>
    <p:extLst>
      <p:ext uri="{BB962C8B-B14F-4D97-AF65-F5344CB8AC3E}">
        <p14:creationId xmlns:p14="http://schemas.microsoft.com/office/powerpoint/2010/main" val="42908382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33-36</a:t>
            </a:r>
          </a:p>
        </p:txBody>
      </p:sp>
    </p:spTree>
    <p:extLst>
      <p:ext uri="{BB962C8B-B14F-4D97-AF65-F5344CB8AC3E}">
        <p14:creationId xmlns:p14="http://schemas.microsoft.com/office/powerpoint/2010/main" val="17228456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87229D0-1671-6377-1902-C22A5898FDF5}"/>
              </a:ext>
            </a:extLst>
          </p:cNvPr>
          <p:cNvSpPr txBox="1"/>
          <p:nvPr/>
        </p:nvSpPr>
        <p:spPr>
          <a:xfrm>
            <a:off x="1182029" y="943341"/>
            <a:ext cx="10050085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סוכנות למכירת אופנועים סיכמה את פעילותה בתחום מכירת האופנועים במשך 5 חודשים מתשרי ועד שבט, וקיבלה את התוצאות הבאות: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בתשרי נמכרו 50 אופנועים,               בחשוון נמכרו 30 אופנועים,              בכסלו נמכרו 20 אופנועים,               בטבת נמכרו 60 אופנועים,                בשבט נמכרו 40 אופנועים.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א. סרטטו דיאגרמת עמודות מתאימה.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B94DD2E-FBFD-E8CE-977C-E98DB9556D1B}"/>
              </a:ext>
            </a:extLst>
          </p:cNvPr>
          <p:cNvSpPr txBox="1"/>
          <p:nvPr/>
        </p:nvSpPr>
        <p:spPr>
          <a:xfrm>
            <a:off x="5137974" y="3429000"/>
            <a:ext cx="6094140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נציג את השלבים לסרטוט דיאגרמת עמודות. </a:t>
            </a:r>
          </a:p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שלב ראשון - טבלה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שלב זה אינו הכרחי, אך מאוד מסייע.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נוח לרכז את הנתונים המילוליים בטבלה באופן הבא: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418F029A-AEA0-2E5F-0AB1-239E6C5513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-1" t="7997" r="576"/>
          <a:stretch/>
        </p:blipFill>
        <p:spPr>
          <a:xfrm>
            <a:off x="2514601" y="5542168"/>
            <a:ext cx="8666384" cy="74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50A71CC-4BBB-36D8-94E7-C4741BB510DC}"/>
              </a:ext>
            </a:extLst>
          </p:cNvPr>
          <p:cNvSpPr txBox="1"/>
          <p:nvPr/>
        </p:nvSpPr>
        <p:spPr>
          <a:xfrm>
            <a:off x="568712" y="1191205"/>
            <a:ext cx="11168052" cy="5132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שלב שני - תכנון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דיאגרמת העמודות ממוקמת במערכת צירים.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לפני שמסרטטים את הצירים יש להחליט מה מייצג כל ציר.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לרוב מייצג הציר האופקי (ציר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) את המשתנה –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בדוגמה זו: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החודש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הציר האנכי (ציר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y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) מייצג את השכיחות  –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בדוגמה זו: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מספר האופנועים שנמכרו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נסמן על 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x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את המשתנה ״החודש״.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צוינו 5 חודשים, ולכן נסמן 5 שנתות ונכתוב את שמות החודשים לפי הסדר.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y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הוא ציר השכיחות, והערכים (מספר האופנועים) הם בעשרות שלמות עד 60.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לכן נסמן 6 שנתות מ-10 עד 60.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CF55A50-C7C0-18A2-ACE5-B88F0851BA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-1" t="7997" r="576"/>
          <a:stretch/>
        </p:blipFill>
        <p:spPr>
          <a:xfrm>
            <a:off x="3070380" y="446224"/>
            <a:ext cx="8666384" cy="74498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E4526F2-021A-78E0-E19D-B7759FB8E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572" y="1684051"/>
            <a:ext cx="4545508" cy="2750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4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CF55A50-C7C0-18A2-ACE5-B88F0851BA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-1" t="7997" r="576"/>
          <a:stretch/>
        </p:blipFill>
        <p:spPr>
          <a:xfrm>
            <a:off x="3070380" y="446224"/>
            <a:ext cx="8666384" cy="74498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E4526F2-021A-78E0-E19D-B7759FB8E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616" y="1421423"/>
            <a:ext cx="4221528" cy="255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CCF0E7B-810D-6EE9-F684-1C789886A436}"/>
              </a:ext>
            </a:extLst>
          </p:cNvPr>
          <p:cNvSpPr txBox="1"/>
          <p:nvPr/>
        </p:nvSpPr>
        <p:spPr>
          <a:xfrm>
            <a:off x="2526632" y="3136870"/>
            <a:ext cx="9013810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שימו לב!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לא נסמן שנתות "בדילוגים" של ...1,2,3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כי במקרה זה תהיינה העמודות מאוד גבוהות ויהיה מסורבל מדי לסרטט אותן.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לא נסמן שנתות "בדילוגים" גדולים מדי ...50,100,150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כי במקרה זה יהיה קשה לדייק בקריאת גובהי העמודות מתוך הדיאגרמה.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המטרה היא שהדיאגרמה תציג את הנתונים בצורה הברורה ביותר.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לכן שלב התכנון חשוב ביותר.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91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CCF0E7B-810D-6EE9-F684-1C789886A436}"/>
              </a:ext>
            </a:extLst>
          </p:cNvPr>
          <p:cNvSpPr txBox="1"/>
          <p:nvPr/>
        </p:nvSpPr>
        <p:spPr>
          <a:xfrm>
            <a:off x="2526632" y="600426"/>
            <a:ext cx="901381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שלב שלישי – סרטוט דיאגרמת העמודות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מעל לשנתות המופיעות על ציר ה-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x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נסרטט מלבנים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ברוחב שווה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במרווחים שווים ביניהם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6B00AF5-827B-E2BC-C1F3-EDF73BB947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-1" t="7997" r="576"/>
          <a:stretch/>
        </p:blipFill>
        <p:spPr>
          <a:xfrm>
            <a:off x="2874058" y="2684019"/>
            <a:ext cx="8666384" cy="744981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A3BF047-9476-8056-B0BF-17D262C69C13}"/>
              </a:ext>
            </a:extLst>
          </p:cNvPr>
          <p:cNvSpPr txBox="1"/>
          <p:nvPr/>
        </p:nvSpPr>
        <p:spPr>
          <a:xfrm>
            <a:off x="2526632" y="1577617"/>
            <a:ext cx="901381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ניעזר בטבלה שבנינו, ונסרטט עמודות (מלבנים) ש"גובהם" שווה לשכיחות.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בדוגמה זו מדובר במספר האופנועים שנמכרו.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7FEE3B5-22FA-EB8E-08F0-D2C82283DD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4568" y="3694812"/>
            <a:ext cx="4870638" cy="2895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637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CCF0E7B-810D-6EE9-F684-1C789886A436}"/>
              </a:ext>
            </a:extLst>
          </p:cNvPr>
          <p:cNvSpPr txBox="1"/>
          <p:nvPr/>
        </p:nvSpPr>
        <p:spPr>
          <a:xfrm>
            <a:off x="1263317" y="1882816"/>
            <a:ext cx="9069404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נסכם את השלבים לסרטוט דיאגרמת עמודות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ארגון המידע המילולי - רצוי בטבלה.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       זה לא הכרחי, אך מאוד מסייע.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תכנון מערכת הצירים: סרטוט הצירים והשנתות,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       רישום הכותרות ליד הצירים והכיתוב על הצירים.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3.    סרטוט העמודות (המלבנים) ש"גובהם" שווה לשכיחויות המופיעות בטבלה.</a:t>
            </a:r>
          </a:p>
        </p:txBody>
      </p:sp>
    </p:spTree>
    <p:extLst>
      <p:ext uri="{BB962C8B-B14F-4D97-AF65-F5344CB8AC3E}">
        <p14:creationId xmlns:p14="http://schemas.microsoft.com/office/powerpoint/2010/main" val="235003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4D4B95C8-F293-ABB5-1E5F-7FAC31425DD4}"/>
              </a:ext>
            </a:extLst>
          </p:cNvPr>
          <p:cNvSpPr txBox="1">
            <a:spLocks/>
          </p:cNvSpPr>
          <p:nvPr/>
        </p:nvSpPr>
        <p:spPr>
          <a:xfrm>
            <a:off x="577517" y="2641156"/>
            <a:ext cx="10435254" cy="271391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גם במכירת המקררים אנו רואים שמספר המקררים הנמכרים </a:t>
            </a:r>
          </a:p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מדי שנה הולך וגדל. </a:t>
            </a:r>
          </a:p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בכל שנה נמכרים 15 מקררים נוספים: </a:t>
            </a:r>
          </a:p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בשנת 2000 נמכרו 15 מקררים, </a:t>
            </a:r>
          </a:p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בשנת 2001 נמכרו 30 מקררים (15 יותר מאשר בשנת 2000), </a:t>
            </a:r>
          </a:p>
          <a:p>
            <a:pPr algn="r"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בשנת 2002 נמכרו 45 מקררים (15 יותר מאשר בשנת 2001).</a:t>
            </a:r>
            <a:endParaRPr lang="he-IL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440CB99-D322-6E91-E95B-A9B9F4293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7711" y="664034"/>
            <a:ext cx="7087589" cy="115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2AF1EB4-0697-1707-FA65-39229018C0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95"/>
          <a:stretch/>
        </p:blipFill>
        <p:spPr>
          <a:xfrm>
            <a:off x="996728" y="2090741"/>
            <a:ext cx="3648586" cy="355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7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87229D0-1671-6377-1902-C22A5898FDF5}"/>
              </a:ext>
            </a:extLst>
          </p:cNvPr>
          <p:cNvSpPr txBox="1"/>
          <p:nvPr/>
        </p:nvSpPr>
        <p:spPr>
          <a:xfrm>
            <a:off x="1263316" y="405299"/>
            <a:ext cx="10050085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ב. סרטטו דיאגרמת עיגול מתאימה.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B94DD2E-FBFD-E8CE-977C-E98DB9556D1B}"/>
              </a:ext>
            </a:extLst>
          </p:cNvPr>
          <p:cNvSpPr txBox="1"/>
          <p:nvPr/>
        </p:nvSpPr>
        <p:spPr>
          <a:xfrm>
            <a:off x="3200401" y="1722069"/>
            <a:ext cx="8113000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שלב ראשון - טבלה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לטבלה שבנינו קודם נוסיף שורה של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שכיחות יחסית וטור מסכם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נסכם תחילה את שורת השכיחויות - מסומן באדום.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לאחר מכן נמלא את שורת השכיחות היחסית (באחוזים) – מסומן בכחול.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לבסוף נסכם את שורת השכיחות היחסית ונוודא שהסכום הוא 100% – מסומן בירוק.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6B22989-57E0-976E-E0C6-0B115BFC9E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b="47632"/>
          <a:stretch/>
        </p:blipFill>
        <p:spPr>
          <a:xfrm>
            <a:off x="1379984" y="4193093"/>
            <a:ext cx="9933416" cy="124598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58D437E-8A2E-3A00-C1F8-C1C53B493E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-1" t="7997" r="576"/>
          <a:stretch/>
        </p:blipFill>
        <p:spPr>
          <a:xfrm>
            <a:off x="3549314" y="1054651"/>
            <a:ext cx="7764086" cy="667418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EA967A3A-89A7-0C54-A391-924137357F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52042" b="-1"/>
          <a:stretch/>
        </p:blipFill>
        <p:spPr>
          <a:xfrm>
            <a:off x="1379984" y="5436565"/>
            <a:ext cx="9933416" cy="11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B94DD2E-FBFD-E8CE-977C-E98DB9556D1B}"/>
              </a:ext>
            </a:extLst>
          </p:cNvPr>
          <p:cNvSpPr txBox="1"/>
          <p:nvPr/>
        </p:nvSpPr>
        <p:spPr>
          <a:xfrm>
            <a:off x="2096430" y="176674"/>
            <a:ext cx="9243362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שלב שני - תכנון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כדי לסרטט עיגול מחולק נצטרך לחלק אותו לגזרות, כלומר נחלק את הזווית המרכזית בת 360° לזוויות המתאימות לשכיחות היחסית.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כל גזרה מתאימה לשכיחות היחסית שלה, ומכאן שהיא מתאימה לחלק היחסי שלה מתוך העיגול.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92824FC-BAED-4975-B287-ED847D2CE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624" y="3631041"/>
            <a:ext cx="9745168" cy="3072018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2386F78-78F2-8C20-A240-3B43875C1BDE}"/>
              </a:ext>
            </a:extLst>
          </p:cNvPr>
          <p:cNvSpPr txBox="1"/>
          <p:nvPr/>
        </p:nvSpPr>
        <p:spPr>
          <a:xfrm>
            <a:off x="2096430" y="1990145"/>
            <a:ext cx="9243362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נוסיף לטבלה שורה של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גודל הזווית המרכזית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, ונשלים אותה על-ידי הכפלת כל מספר המופיע בשורת השכיחות היחסית ב- 360° - מסומן בסגול.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לבסוף נסכם את שורת גודל הזווית המרכזית ונוודא שהסכום הוא 360° – מסומן בכתום.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3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B94DD2E-FBFD-E8CE-977C-E98DB9556D1B}"/>
              </a:ext>
            </a:extLst>
          </p:cNvPr>
          <p:cNvSpPr txBox="1"/>
          <p:nvPr/>
        </p:nvSpPr>
        <p:spPr>
          <a:xfrm>
            <a:off x="1616149" y="176674"/>
            <a:ext cx="9723643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שלב שלישי - סרטוט דיאגרמת עיגול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נסרטט עיגול ונחלקו ל- 10 גזרות שוות, כלומר גודל כל זווית הוא 36° (36° = 10 : 360°).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נחלק את אחת הגזרות ל- 2 גזרות שוות, כלומר גודל כל זווית הוא 18° (18° = 2 : 36°) – ראו קו מקווקו.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188B54A-2363-20BF-703C-BF837AB275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164" t="4220" r="2623" b="2948"/>
          <a:stretch/>
        </p:blipFill>
        <p:spPr>
          <a:xfrm>
            <a:off x="1999237" y="1644181"/>
            <a:ext cx="2386856" cy="2395058"/>
          </a:xfrm>
          <a:prstGeom prst="ellipse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7FE07AE-3CDA-4EF8-7598-B6AB2E2C5746}"/>
              </a:ext>
            </a:extLst>
          </p:cNvPr>
          <p:cNvSpPr txBox="1"/>
          <p:nvPr/>
        </p:nvSpPr>
        <p:spPr>
          <a:xfrm>
            <a:off x="4468305" y="4689046"/>
            <a:ext cx="6871487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נציג את התפלגות מספר האופנועים בחודשים השונים בדיאגרמת עיגול זו,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כלומר נכתוב בכל גזרה את ערכי המשתנה (החודשים)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ואת השכיחות היחסית שלהם. 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3C0666BB-4859-F6CF-7CAD-32142C62B2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05" y="1876762"/>
            <a:ext cx="5449060" cy="2162477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0DE9480-C9EF-329B-EF8F-309ADD7F33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9237" y="4286268"/>
            <a:ext cx="2383432" cy="23950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701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3577077" y="1877050"/>
            <a:ext cx="6098058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נסכם את השלבים לסרטוט דיאגרמת עיגול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ארגון המידע המילולי- רצוי בטבלה.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חישוב השכיחות היחסית של כל אחד מערכי המשתנה.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חישוב גודל הזוויות המרכזיות המתאימות.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סרטוט עיגול המחולק לגזרות לפי גודלי הזוויות המרכזיות.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רישום ערכי המשתנה והשכיחות היחסית בתוך הגזרות.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25834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5313559" y="2969882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שני גרפים או יותר 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163593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1458096" y="2212511"/>
            <a:ext cx="1012197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קריאת מידע משני ייצוגים ויזואליים או יותר</a:t>
            </a:r>
          </a:p>
        </p:txBody>
      </p:sp>
    </p:spTree>
    <p:extLst>
      <p:ext uri="{BB962C8B-B14F-4D97-AF65-F5344CB8AC3E}">
        <p14:creationId xmlns:p14="http://schemas.microsoft.com/office/powerpoint/2010/main" val="26315430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39-41</a:t>
            </a:r>
          </a:p>
        </p:txBody>
      </p:sp>
    </p:spTree>
    <p:extLst>
      <p:ext uri="{BB962C8B-B14F-4D97-AF65-F5344CB8AC3E}">
        <p14:creationId xmlns:p14="http://schemas.microsoft.com/office/powerpoint/2010/main" val="10228578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3070380" y="397858"/>
            <a:ext cx="8449207" cy="973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שני ספורטאים רצו באותו מסלול. לפניכם גרפים המתארים את המרחק של כל ספורטאי מנקודת הזינוק לפי הזמן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C319B8D-E203-073E-665F-D464208F2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1" y="1519162"/>
            <a:ext cx="9004986" cy="4156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865443F-1B76-BE84-9D54-845B32905833}"/>
              </a:ext>
            </a:extLst>
          </p:cNvPr>
          <p:cNvSpPr txBox="1"/>
          <p:nvPr/>
        </p:nvSpPr>
        <p:spPr>
          <a:xfrm>
            <a:off x="2211859" y="6060032"/>
            <a:ext cx="9307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המאמן של שני הספורטאים החליט לאחד את שני הגרפים, כדי שיוכל לערוך השוואה ביניהם.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551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5165124" y="397858"/>
            <a:ext cx="6354463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לפניכם האיחוד של שני הגרפים. ענו על השאלות הבאות: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א. באיזו שעה התחיל ספורטאי א' את המסלול?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A7BCE48-23C3-C085-8D2A-79FDBF1E4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75" y="884626"/>
            <a:ext cx="4591691" cy="475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00EDC65-053C-D00A-C1A1-ECC664710B8F}"/>
              </a:ext>
            </a:extLst>
          </p:cNvPr>
          <p:cNvSpPr txBox="1"/>
          <p:nvPr/>
        </p:nvSpPr>
        <p:spPr>
          <a:xfrm>
            <a:off x="5421529" y="1687383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ניתן לראות בגרף שספורטאי א' התחיל את המסלול בשעה 9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30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520B2E1-AAAC-1443-1931-31919A8D60E9}"/>
              </a:ext>
            </a:extLst>
          </p:cNvPr>
          <p:cNvSpPr txBox="1"/>
          <p:nvPr/>
        </p:nvSpPr>
        <p:spPr>
          <a:xfrm>
            <a:off x="6781800" y="2680408"/>
            <a:ext cx="4737787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ב. באיזו שעה סיים ספורטאי ב' את המסלול? 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3C05F21-A5FC-8D29-72B4-E8939512526A}"/>
              </a:ext>
            </a:extLst>
          </p:cNvPr>
          <p:cNvSpPr txBox="1"/>
          <p:nvPr/>
        </p:nvSpPr>
        <p:spPr>
          <a:xfrm>
            <a:off x="4956666" y="3369857"/>
            <a:ext cx="6595843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אורך המסלול הוא 28 ק"מ, שהרי שני הגרפים מסתיימים בגובה זה (מסומן בקו אופקי אדום).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מנקודת המפגש של הישר האופקי שסרטטנו,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עם הגרף של ספורטאי ב', נסרטט אנך לציר השעה. 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ניתן לראות בגרף שספורטאי ב' סיים את המסלול בשעה 15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C9B700FE-4A6F-49A7-1DCF-6E4AD615BD96}"/>
              </a:ext>
            </a:extLst>
          </p:cNvPr>
          <p:cNvCxnSpPr/>
          <p:nvPr/>
        </p:nvCxnSpPr>
        <p:spPr>
          <a:xfrm>
            <a:off x="704335" y="1871877"/>
            <a:ext cx="3274541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D79D7FAE-3332-49EC-48EB-202FF3054E57}"/>
              </a:ext>
            </a:extLst>
          </p:cNvPr>
          <p:cNvCxnSpPr>
            <a:cxnSpLocks/>
          </p:cNvCxnSpPr>
          <p:nvPr/>
        </p:nvCxnSpPr>
        <p:spPr>
          <a:xfrm>
            <a:off x="4032250" y="1871877"/>
            <a:ext cx="0" cy="327797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4956666" y="397858"/>
            <a:ext cx="6562921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ג. באיזו שעה היה ספורטאי ב' במרחק של 20 ק"מ מנקודת הזינוק?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A7BCE48-23C3-C085-8D2A-79FDBF1E4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75" y="884626"/>
            <a:ext cx="4591691" cy="475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849FECCA-CB9D-86FA-1E57-22F4426FC866}"/>
              </a:ext>
            </a:extLst>
          </p:cNvPr>
          <p:cNvCxnSpPr/>
          <p:nvPr/>
        </p:nvCxnSpPr>
        <p:spPr>
          <a:xfrm>
            <a:off x="712744" y="2824377"/>
            <a:ext cx="2331720" cy="0"/>
          </a:xfrm>
          <a:prstGeom prst="straightConnector1">
            <a:avLst/>
          </a:prstGeom>
          <a:ln w="381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130A250C-FFF9-D426-DD53-D8D4A997FCF3}"/>
              </a:ext>
            </a:extLst>
          </p:cNvPr>
          <p:cNvCxnSpPr>
            <a:cxnSpLocks/>
          </p:cNvCxnSpPr>
          <p:nvPr/>
        </p:nvCxnSpPr>
        <p:spPr>
          <a:xfrm>
            <a:off x="3071049" y="2830727"/>
            <a:ext cx="0" cy="2338173"/>
          </a:xfrm>
          <a:prstGeom prst="straightConnector1">
            <a:avLst/>
          </a:prstGeom>
          <a:ln w="381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BEC153C-D00F-D589-D0A9-04DF1D474E76}"/>
              </a:ext>
            </a:extLst>
          </p:cNvPr>
          <p:cNvSpPr txBox="1"/>
          <p:nvPr/>
        </p:nvSpPr>
        <p:spPr>
          <a:xfrm>
            <a:off x="5165124" y="1246018"/>
            <a:ext cx="6354463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נסרטט קו אופקי בגובה של 20 ק"מ (מסומן בירוק).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מנקודת המפגש של הישר האופקי שסרטטנו,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עם הגרף של ספורטאי ב', נסרטט אנך לציר השעה. 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ניתן לראות בגרף שספורטאי ב' היה במרחק 20 ק"מ מנקודת הזינוק בשעה 13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956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5136242" y="446224"/>
            <a:ext cx="6562921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ד. מי מבין הספורטאים מהיר יותר? נמקו.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A7BCE48-23C3-C085-8D2A-79FDBF1E4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75" y="884626"/>
            <a:ext cx="4591691" cy="475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BEC153C-D00F-D589-D0A9-04DF1D474E76}"/>
              </a:ext>
            </a:extLst>
          </p:cNvPr>
          <p:cNvSpPr txBox="1"/>
          <p:nvPr/>
        </p:nvSpPr>
        <p:spPr>
          <a:xfrm>
            <a:off x="4983251" y="1219885"/>
            <a:ext cx="6776136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בגרף לא מוצגת מהירות הספורטאים, אך ניתן להסיק אותה מהנתונים.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אפשר לענות על סעיף זה בשתי דרכים: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מבחינה ויזואלית, ככל שהגרף תלול יותר, כך הספורטאי מהיר יותר, כי הוא רץ את אותה הדרך בזמן קצר יותר.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       לפי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הגרף ספורטאי א' מהיר יותר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arenR" startAt="2"/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לפי הנתונים בגרף ניתן גם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לחשב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את המהירויות של הרצים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       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באופן מדויק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AB85A80-2369-5B9C-67AE-3E99CBF5E8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9609" y="4726614"/>
            <a:ext cx="6354463" cy="911501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3E0EEA6-D4DE-1D77-E51D-5C4A4D084561}"/>
              </a:ext>
            </a:extLst>
          </p:cNvPr>
          <p:cNvSpPr txBox="1"/>
          <p:nvPr/>
        </p:nvSpPr>
        <p:spPr>
          <a:xfrm>
            <a:off x="3315259" y="5896399"/>
            <a:ext cx="8383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למעשה בדוגמה זו מהירותו של ספורטאי א' כפולה ממהירותו של ספורטאי ב'.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782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765" r="8438" b="20893"/>
          <a:stretch/>
        </p:blipFill>
        <p:spPr>
          <a:xfrm rot="5400000" flipH="1">
            <a:off x="-1844472" y="2903250"/>
            <a:ext cx="5803431" cy="2090424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99DA6B4-1854-F1EF-9D05-DC560FC4A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456" y="4248699"/>
            <a:ext cx="9727170" cy="1724675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335AB4B-85E4-9138-DF12-17DD337CD357}"/>
              </a:ext>
            </a:extLst>
          </p:cNvPr>
          <p:cNvSpPr txBox="1"/>
          <p:nvPr/>
        </p:nvSpPr>
        <p:spPr>
          <a:xfrm>
            <a:off x="4855432" y="6098547"/>
            <a:ext cx="68538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בשנת 2005 ישתוו המכירות של המקררים ותנורי האפייה.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22394417-B29D-E149-0BFB-9182365CB5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95"/>
          <a:stretch/>
        </p:blipFill>
        <p:spPr>
          <a:xfrm>
            <a:off x="544295" y="884626"/>
            <a:ext cx="3648586" cy="355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067F5D8F-82B1-D13D-5689-ED29616E93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5432" y="1804557"/>
            <a:ext cx="6792273" cy="76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92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5136242" y="446224"/>
            <a:ext cx="6562921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ה. באיזו שעה נפגשו שני הספורטאים?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   באיזה מרחק מנקודת הסיום הם נפגשו?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3F1CDD7F-A8E8-DC45-86AD-0D69B8368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24" y="934819"/>
            <a:ext cx="4100592" cy="4151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A129447-AC02-8115-0234-7375A2A2FD19}"/>
              </a:ext>
            </a:extLst>
          </p:cNvPr>
          <p:cNvSpPr txBox="1"/>
          <p:nvPr/>
        </p:nvSpPr>
        <p:spPr>
          <a:xfrm>
            <a:off x="4812030" y="1786242"/>
            <a:ext cx="6887133" cy="467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נקודת הפגישה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של הספורטאים מופיעה בסרטוט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כנקודת החיתוך של שני הגרפים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בנקודה זו שני הספורטאים נמצאים באותו המרחק מנקודת הזינוק ובאותו הזמן.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בדוגמה זו נקודת החיתוך של הגרפים היא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בשעה 11</a:t>
            </a:r>
            <a:r>
              <a:rPr lang="he-IL" sz="2000" b="1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ונמצאת 12 ק"מ מנקודת הזינוק.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אך מה המרחק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מנקודת הסיום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ידוע שכל אחד מהספורטאים רץ בסך-הכול 28 ק״מ.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לכן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המרחק מנקודת הסיום הוא 16 ק"מ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(16=12 – 28). 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הספורטאים נפגשו בשעה 11</a:t>
            </a:r>
            <a:r>
              <a:rPr lang="he-IL" sz="2000" baseline="30000">
                <a:latin typeface="David" panose="020E0502060401010101" pitchFamily="34" charset="-79"/>
                <a:cs typeface="David" panose="020E0502060401010101" pitchFamily="34" charset="-79"/>
              </a:rPr>
              <a:t>00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במרחק 16 ק״מ מנקודת הסיום.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581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13F8CF8-6FFD-FDBC-6B27-0F8234EC727A}"/>
              </a:ext>
            </a:extLst>
          </p:cNvPr>
          <p:cNvSpPr txBox="1"/>
          <p:nvPr/>
        </p:nvSpPr>
        <p:spPr>
          <a:xfrm>
            <a:off x="5344700" y="478881"/>
            <a:ext cx="6354463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ו. באילו שעות היה המרחק בין שני הספורטאים 6 ק"מ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A129447-AC02-8115-0234-7375A2A2FD19}"/>
              </a:ext>
            </a:extLst>
          </p:cNvPr>
          <p:cNvSpPr txBox="1"/>
          <p:nvPr/>
        </p:nvSpPr>
        <p:spPr>
          <a:xfrm>
            <a:off x="5344700" y="1367136"/>
            <a:ext cx="6176145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במערכת הצירים הנתונה, מוצגים 6 ק"מ באמצעות 3 משבצות.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נחפש את הזמנים, שבהם המרחק בין הגרפים הוא 3 משבצות. 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ניתן לראות שהם היו במרחק של 6 ק"מ: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בשעה 9</a:t>
            </a:r>
            <a:r>
              <a:rPr lang="he-IL" sz="2000" b="1" baseline="30000">
                <a:latin typeface="David" panose="020E0502060401010101" pitchFamily="34" charset="-79"/>
                <a:cs typeface="David" panose="020E0502060401010101" pitchFamily="34" charset="-79"/>
              </a:rPr>
              <a:t>30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(כשספורטאי ב' נמצא לפני ספורטאי א')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ובשעה 12</a:t>
            </a:r>
            <a:r>
              <a:rPr lang="he-IL" sz="2000" b="1" baseline="30000">
                <a:latin typeface="David" panose="020E0502060401010101" pitchFamily="34" charset="-79"/>
                <a:cs typeface="David" panose="020E0502060401010101" pitchFamily="34" charset="-79"/>
              </a:rPr>
              <a:t>30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(כשספורטאי א' נמצא לפני ספורטאי ב').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4B3CA29-AC1D-28EE-A66F-06833A9C5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39" y="884626"/>
            <a:ext cx="4191585" cy="422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629AB534-B1ED-CFE8-5493-F3D05F4192C0}"/>
              </a:ext>
            </a:extLst>
          </p:cNvPr>
          <p:cNvCxnSpPr>
            <a:cxnSpLocks/>
          </p:cNvCxnSpPr>
          <p:nvPr/>
        </p:nvCxnSpPr>
        <p:spPr>
          <a:xfrm>
            <a:off x="2676088" y="2203298"/>
            <a:ext cx="0" cy="6584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B1439061-EFD1-24C3-82A2-8A197E96209C}"/>
              </a:ext>
            </a:extLst>
          </p:cNvPr>
          <p:cNvCxnSpPr>
            <a:cxnSpLocks/>
          </p:cNvCxnSpPr>
          <p:nvPr/>
        </p:nvCxnSpPr>
        <p:spPr>
          <a:xfrm>
            <a:off x="1393431" y="4148427"/>
            <a:ext cx="0" cy="65849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20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3513951" y="2969882"/>
            <a:ext cx="74186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ב. שתי דיאגרמות עמודות או יותר 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163593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1458096" y="2212511"/>
            <a:ext cx="1012197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קריאת מידע משני ייצוגים ויזואליים או יותר</a:t>
            </a:r>
          </a:p>
        </p:txBody>
      </p:sp>
    </p:spTree>
    <p:extLst>
      <p:ext uri="{BB962C8B-B14F-4D97-AF65-F5344CB8AC3E}">
        <p14:creationId xmlns:p14="http://schemas.microsoft.com/office/powerpoint/2010/main" val="33679218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45-46</a:t>
            </a:r>
          </a:p>
        </p:txBody>
      </p:sp>
    </p:spTree>
    <p:extLst>
      <p:ext uri="{BB962C8B-B14F-4D97-AF65-F5344CB8AC3E}">
        <p14:creationId xmlns:p14="http://schemas.microsoft.com/office/powerpoint/2010/main" val="26767996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4343400" y="397858"/>
            <a:ext cx="7176187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יבואן רוצה לשווק מכונית חדשה (שאינה משווקת עדיין בישראל).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היבואן בדק שתי סוכנויות רכב.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כל סוכנות רכב הציגה ליבואן את מכירותיה בשנה האחרונה לפי רבעון. </a:t>
            </a:r>
            <a:endParaRPr lang="he-IL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DF205C1-9C4C-3F7B-EEA5-12A637417A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016"/>
          <a:stretch/>
        </p:blipFill>
        <p:spPr>
          <a:xfrm>
            <a:off x="310992" y="884626"/>
            <a:ext cx="3214576" cy="278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2CC4BFE-1F56-E75B-D803-B9F1D469DAFD}"/>
              </a:ext>
            </a:extLst>
          </p:cNvPr>
          <p:cNvSpPr txBox="1"/>
          <p:nvPr/>
        </p:nvSpPr>
        <p:spPr>
          <a:xfrm>
            <a:off x="4597052" y="1767788"/>
            <a:ext cx="692253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לצורך נוחות ההשוואה בין הסוכנויות איחד היבואן את שתי הדיאגרמות שקיבל לדיאגרמת עמודות כפולה, המייצגת את כמות המכוניות שמכרה כל סוכנות בשנה האחרונה לפי רבעון.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ADF98C1E-1D83-BDB9-1F44-8CD8C096BC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016"/>
          <a:stretch/>
        </p:blipFill>
        <p:spPr>
          <a:xfrm>
            <a:off x="310992" y="3867402"/>
            <a:ext cx="3214576" cy="2780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2895FC7-0D52-86E4-53C3-558052D765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758" t="11200" r="2323" b="81234"/>
          <a:stretch/>
        </p:blipFill>
        <p:spPr>
          <a:xfrm>
            <a:off x="3188472" y="3943846"/>
            <a:ext cx="337095" cy="340055"/>
          </a:xfrm>
          <a:prstGeom prst="rect">
            <a:avLst/>
          </a:prstGeom>
        </p:spPr>
      </p:pic>
      <p:sp>
        <p:nvSpPr>
          <p:cNvPr id="11" name="חץ: ימינה 10">
            <a:extLst>
              <a:ext uri="{FF2B5EF4-FFF2-40B4-BE49-F238E27FC236}">
                <a16:creationId xmlns:a16="http://schemas.microsoft.com/office/drawing/2014/main" id="{8075FCCB-432F-1198-22C2-247464DA4D84}"/>
              </a:ext>
            </a:extLst>
          </p:cNvPr>
          <p:cNvSpPr/>
          <p:nvPr/>
        </p:nvSpPr>
        <p:spPr>
          <a:xfrm>
            <a:off x="3824528" y="4606290"/>
            <a:ext cx="617220" cy="422910"/>
          </a:xfrm>
          <a:prstGeom prst="rightArrow">
            <a:avLst/>
          </a:prstGeom>
          <a:solidFill>
            <a:srgbClr val="00733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68657BE-5CBF-FAD7-3CB4-FA6C5ABA97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316" y="3867402"/>
            <a:ext cx="3610479" cy="276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0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4343400" y="397858"/>
            <a:ext cx="7176187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א. באיזה רבעון מכרה סוכנות א' יותר מכוניות מסוכנות ב'? ובכמה?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68657BE-5CBF-FAD7-3CB4-FA6C5ABA9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444" y="1558542"/>
            <a:ext cx="3610479" cy="276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3CEBF3E-59A0-045C-B6E3-504B0185A756}"/>
              </a:ext>
            </a:extLst>
          </p:cNvPr>
          <p:cNvSpPr txBox="1"/>
          <p:nvPr/>
        </p:nvSpPr>
        <p:spPr>
          <a:xfrm>
            <a:off x="5094923" y="975612"/>
            <a:ext cx="6097904" cy="559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סוכנות א' מיוצגת על ידי המלבנים הירוקים,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וסוכנות ב' מיוצגת על ידי המלבנים הכתומים. </a:t>
            </a:r>
          </a:p>
          <a:p>
            <a:pPr>
              <a:lnSpc>
                <a:spcPct val="150000"/>
              </a:lnSpc>
            </a:pPr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רק ברבעון 4 גבוה המלבן הירוק מהמלבן הכתום.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כדי למצוא כמה מכוניות יותר מכרה סוכנות א׳,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נחשב את ההפרש בין השכיחויות: 300 = 500 − 800 </a:t>
            </a:r>
          </a:p>
          <a:p>
            <a:pPr>
              <a:lnSpc>
                <a:spcPct val="150000"/>
              </a:lnSpc>
            </a:pPr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ברבעון 4 מכרה סוכנות א' 300 מכוניות יותר מסוכנות ב'. </a:t>
            </a:r>
          </a:p>
          <a:p>
            <a:pPr>
              <a:lnSpc>
                <a:spcPct val="150000"/>
              </a:lnSpc>
            </a:pPr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ההשוואה ביניהן הרבה יותר נוחה, כאשר שתי הדיאגרמות נמצאות באותה מערכת צירים.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69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4343400" y="397858"/>
            <a:ext cx="7176187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ב. כמה מכוניות מכרה סוכנות ב' בכל השנה? 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68657BE-5CBF-FAD7-3CB4-FA6C5ABA9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61" y="1559087"/>
            <a:ext cx="3610479" cy="276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EFBDE05-003A-B4E8-6175-E65E2EF8534E}"/>
              </a:ext>
            </a:extLst>
          </p:cNvPr>
          <p:cNvSpPr txBox="1"/>
          <p:nvPr/>
        </p:nvSpPr>
        <p:spPr>
          <a:xfrm>
            <a:off x="4659057" y="1575124"/>
            <a:ext cx="6823582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כדי לחשב את המספר הכולל של המכוניות, שמכרה סוכנות ב' כל השנה,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נחבר את השכיחויות המיוצגות על-ידי גובהי כל המלבנים הכתומים: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2000=600+500+400+500. 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סוכנות ב' מכרה בסך הכול 2000 מכוניות.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9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4343400" y="397858"/>
            <a:ext cx="7176187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ג. באיזה רבעון מכרה סוכנות ב' את המספר הגדול ביותר של מכוניות?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   איזה אחוז מהווה מספר זה מכלל המכוניות שמכרה סוכנות ב'? 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68657BE-5CBF-FAD7-3CB4-FA6C5ABA9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21" y="1375049"/>
            <a:ext cx="3610479" cy="276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3B0C706-A362-C0DC-A699-10B8B94C2CF7}"/>
              </a:ext>
            </a:extLst>
          </p:cNvPr>
          <p:cNvSpPr txBox="1"/>
          <p:nvPr/>
        </p:nvSpPr>
        <p:spPr>
          <a:xfrm>
            <a:off x="4686300" y="1466065"/>
            <a:ext cx="6524464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המספר הגדול ביותר של מכוניות שמכרה סוכנות ב' הוא 600 מכוניות, ברבעון 1.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ניתן לזהות זאת לפי המלבן הכתום הגבוה ביותר.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בסעיף הקודם חישבנו את המספר הכולל של המכוניות שמכרה סוכנות זו.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נחשב איזה אחוז מהווים 600 מכוניות מתוך 2000 מכוניות.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3AF7F0B-F2EB-3078-E4DF-B6F92B6F1A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51" b="46330"/>
          <a:stretch/>
        </p:blipFill>
        <p:spPr>
          <a:xfrm>
            <a:off x="4937760" y="4338681"/>
            <a:ext cx="6273004" cy="72824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ACE57DE4-F41E-AA7A-0C28-B73DA06AE2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57601" r="35797"/>
          <a:stretch/>
        </p:blipFill>
        <p:spPr>
          <a:xfrm>
            <a:off x="6019258" y="5212080"/>
            <a:ext cx="4041640" cy="575309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13A33F0-DDCE-BEF8-2302-B9E7CAD73CC3}"/>
              </a:ext>
            </a:extLst>
          </p:cNvPr>
          <p:cNvSpPr txBox="1"/>
          <p:nvPr/>
        </p:nvSpPr>
        <p:spPr>
          <a:xfrm>
            <a:off x="4343400" y="5787389"/>
            <a:ext cx="6959017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סוכנות ב' מכרה ברבעון 1 את המספר הגדול ביותר של מכוניות, והוא מהווה 30% מהמכוניות שמכרה בכל השנה.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03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4343400" y="397858"/>
            <a:ext cx="7176187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ד. ברבעון 2 מכרה סוכנות ב' יותר מכוניות מאשר סוכנות א'.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   בכמה אחוזים יותר? 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68657BE-5CBF-FAD7-3CB4-FA6C5ABA9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109" y="1432586"/>
            <a:ext cx="3610479" cy="276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9EC9594-D2F8-6F87-BABC-2E458A2DAF6B}"/>
              </a:ext>
            </a:extLst>
          </p:cNvPr>
          <p:cNvSpPr txBox="1"/>
          <p:nvPr/>
        </p:nvSpPr>
        <p:spPr>
          <a:xfrm>
            <a:off x="4686300" y="1375049"/>
            <a:ext cx="6655117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לפי גובהי המלבנים ברבעון 2 מכרה סוכנות א' 300 מכוניות,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וסוכנות ב' מכרה 500 מכוניות.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נחשב בכמה אחוזים המספר 500 גדול מ-300: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517E9A1-7F01-6F7A-D7F7-A555593F61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1280" b="45493"/>
          <a:stretch/>
        </p:blipFill>
        <p:spPr>
          <a:xfrm>
            <a:off x="6096000" y="3074590"/>
            <a:ext cx="5112068" cy="71650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5F61D4D-1064-3F35-5A57-B3791492C1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58843" r="31259"/>
          <a:stretch/>
        </p:blipFill>
        <p:spPr>
          <a:xfrm>
            <a:off x="6554758" y="4051781"/>
            <a:ext cx="3960842" cy="541020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76BA2C2-4949-B4DE-8189-62A2A03606EC}"/>
              </a:ext>
            </a:extLst>
          </p:cNvPr>
          <p:cNvSpPr txBox="1"/>
          <p:nvPr/>
        </p:nvSpPr>
        <p:spPr>
          <a:xfrm>
            <a:off x="5243513" y="4853487"/>
            <a:ext cx="6097904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סוכנות ב' מכרה ב- 66.67% יותר מכוניות מסוכנות א'.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            (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166.67%-100%=66.67%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91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4343400" y="397858"/>
            <a:ext cx="7176187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ה. באיזו סוכנות יבחר היבואן, אם: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היבואן יעדיף את הסוכנות, שהראתה עלייה עקבית במכירות לכל אורך השנה הזו?</a:t>
            </a:r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היבואן יעדיף את הסוכנות, שמכרה בשנה זו יותר מכוניות?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68657BE-5CBF-FAD7-3CB4-FA6C5ABA9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83" y="1470421"/>
            <a:ext cx="3610479" cy="276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186B4EF-88B2-CE48-2FE4-8EB63A1BB02A}"/>
              </a:ext>
            </a:extLst>
          </p:cNvPr>
          <p:cNvSpPr txBox="1"/>
          <p:nvPr/>
        </p:nvSpPr>
        <p:spPr>
          <a:xfrm>
            <a:off x="4640580" y="2851739"/>
            <a:ext cx="6800722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arenBoth"/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לפי הדיאגרמה ניתן לראות בבירור, שסוכנות א' מציגה מגמת עלייה, כי מספר המכוניות שהיא מוכרת עולה מרבעון לרבעון.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      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היבואן יבחר בסוכנות א' לשיווק המכונית החדשה.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E9D6C3F-4E2F-F77E-7526-FF7BC6E46F3E}"/>
              </a:ext>
            </a:extLst>
          </p:cNvPr>
          <p:cNvSpPr txBox="1"/>
          <p:nvPr/>
        </p:nvSpPr>
        <p:spPr>
          <a:xfrm>
            <a:off x="1040130" y="4290594"/>
            <a:ext cx="10479457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(2)    בסעיף ב' מצאנו שסוכנות ב' מכרה בסך הכול 2000 מכוניות בשנה הנבדקת.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       נחבר את השכיחויות המיוצגות באמצעות גובהי המלבנים הירוקים,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       ונחשב את המספר הכולל של המכוניות שמכרה סוכנות א': 1700=200+300+400+800 2000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 ,  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1700&lt;2000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     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היבואן יעדיף לשווק את המכונית החדשה בסוכנות ב'. 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89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765" r="8438" b="20893"/>
          <a:stretch/>
        </p:blipFill>
        <p:spPr>
          <a:xfrm rot="5400000" flipH="1">
            <a:off x="-1844472" y="2903250"/>
            <a:ext cx="5803431" cy="2090424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6026948-4B1F-1EEC-8D8F-009255306811}"/>
              </a:ext>
            </a:extLst>
          </p:cNvPr>
          <p:cNvSpPr txBox="1"/>
          <p:nvPr/>
        </p:nvSpPr>
        <p:spPr>
          <a:xfrm>
            <a:off x="5491474" y="1561219"/>
            <a:ext cx="6093994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בין השנים 2000 ל-2002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כמות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המקררים שנמכרה עלתה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מ-15 מקררים ל-45 מקררים.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נחשב את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אחוז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הגידול במכירות: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B292132C-101B-6A9B-F9E2-770674AD19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2940"/>
          <a:stretch/>
        </p:blipFill>
        <p:spPr>
          <a:xfrm>
            <a:off x="4736037" y="3429000"/>
            <a:ext cx="6849431" cy="744930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79D23797-7809-8DA7-ABFD-6C1E0B6166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274" r="36000" b="33185"/>
          <a:stretch/>
        </p:blipFill>
        <p:spPr>
          <a:xfrm>
            <a:off x="6463919" y="4481571"/>
            <a:ext cx="4383621" cy="65410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E8F30653-09AA-9CC8-E951-B55378AA85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679" b="17196"/>
          <a:stretch/>
        </p:blipFill>
        <p:spPr>
          <a:xfrm>
            <a:off x="4736037" y="5366620"/>
            <a:ext cx="6849431" cy="32411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C8FDC9B1-40DE-0027-121A-49662B0D6B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704"/>
          <a:stretch/>
        </p:blipFill>
        <p:spPr>
          <a:xfrm>
            <a:off x="4797957" y="5913112"/>
            <a:ext cx="6849431" cy="367758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980EFE1-0D28-46E7-4395-83F2A9D5D9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95"/>
          <a:stretch/>
        </p:blipFill>
        <p:spPr>
          <a:xfrm>
            <a:off x="544295" y="884626"/>
            <a:ext cx="3648586" cy="355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24837AE2-6A97-065C-CEDA-BFA317C9E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0774" y="919688"/>
            <a:ext cx="6944694" cy="419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1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3513951" y="2969882"/>
            <a:ext cx="74186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ג. שתי דיאגרמות עיגול או יותר 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163593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1458096" y="2212511"/>
            <a:ext cx="1012197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קריאת מידע משני ייצוגים ויזואליים או יותר</a:t>
            </a:r>
          </a:p>
        </p:txBody>
      </p:sp>
    </p:spTree>
    <p:extLst>
      <p:ext uri="{BB962C8B-B14F-4D97-AF65-F5344CB8AC3E}">
        <p14:creationId xmlns:p14="http://schemas.microsoft.com/office/powerpoint/2010/main" val="25509510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49-50</a:t>
            </a:r>
          </a:p>
        </p:txBody>
      </p:sp>
    </p:spTree>
    <p:extLst>
      <p:ext uri="{BB962C8B-B14F-4D97-AF65-F5344CB8AC3E}">
        <p14:creationId xmlns:p14="http://schemas.microsoft.com/office/powerpoint/2010/main" val="27556217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4343400" y="632948"/>
            <a:ext cx="7176187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במוזיאון בעיר מסוימת בדקו בשנים 2021 ו-2022 את הארצות,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שמהן הגיעו המבקרים.</a:t>
            </a:r>
          </a:p>
          <a:p>
            <a:pPr>
              <a:lnSpc>
                <a:spcPct val="150000"/>
              </a:lnSpc>
            </a:pPr>
            <a:endParaRPr lang="he-IL" sz="20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א. איזה אחוז מכלל המבקרים במוזיאון בשנת 2022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הגיעו מצרפת?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0B1C611-24FD-25A1-D263-161FF7D18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90" y="1752359"/>
            <a:ext cx="5420276" cy="280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1081212-D596-E73E-C96B-FD437B9ABAB6}"/>
              </a:ext>
            </a:extLst>
          </p:cNvPr>
          <p:cNvSpPr txBox="1"/>
          <p:nvPr/>
        </p:nvSpPr>
        <p:spPr>
          <a:xfrm>
            <a:off x="5372100" y="3429000"/>
            <a:ext cx="6147487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לכל אחת מהשנים 2021 ו-2022 יש דיאגרמת עיגול נפרדת. התשובה לשאלה זו מופיעה רק בדיאגרמת העיגול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של שנת 2022.</a:t>
            </a:r>
          </a:p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אחוז המבקרים מצרפת הוא 20%.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781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0B1C611-24FD-25A1-D263-161FF7D18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43" y="1172557"/>
            <a:ext cx="5420276" cy="2807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06AACD8-F791-4DC7-9F61-A66CFE8C8329}"/>
              </a:ext>
            </a:extLst>
          </p:cNvPr>
          <p:cNvSpPr txBox="1"/>
          <p:nvPr/>
        </p:nvSpPr>
        <p:spPr>
          <a:xfrm>
            <a:off x="6096000" y="2337064"/>
            <a:ext cx="5869357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נכון,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כי בכל אחת מדיאגרמות העיגול הגזרה המתאימה לספרד היא הגדולה ביותר מכל הגזרות.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בשנת 2021, 30% מהמבקרים הם מספרד, ואין ארץ שאחוז המבקרים ממנה גבוה יותר.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באופן דומה בשנת 2022, 40% מהמבקרים הם מספרד,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ואין ארץ שאחוז המבקרים ממנה גבוה יותר.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5F19372-15ED-ED11-94A4-4074A983758B}"/>
              </a:ext>
            </a:extLst>
          </p:cNvPr>
          <p:cNvSpPr txBox="1"/>
          <p:nvPr/>
        </p:nvSpPr>
        <p:spPr>
          <a:xfrm>
            <a:off x="5867453" y="981770"/>
            <a:ext cx="6097904" cy="97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ב. האם נכון לומר, שבשנת 2021 וגם בשנת 2022 ספרד היא המדינה, שממנה הגיעו יותר מבקרים מאשר מכל מדינה אחרת?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452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5602416" y="727500"/>
            <a:ext cx="6124626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ג. האם בשנת 2022 מספר המבקרים מאנגליה היה גבוה ממספר המבקרים מגרמניה?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0B1C611-24FD-25A1-D263-161FF7D18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26" y="964636"/>
            <a:ext cx="5019298" cy="2599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4C3B46F-7062-D2F6-FEA8-0F54B992B922}"/>
              </a:ext>
            </a:extLst>
          </p:cNvPr>
          <p:cNvSpPr txBox="1"/>
          <p:nvPr/>
        </p:nvSpPr>
        <p:spPr>
          <a:xfrm>
            <a:off x="5513122" y="2184421"/>
            <a:ext cx="6303215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כן.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התשובה לשאלה זו מופיעה רק בדיאגרמת העיגול של שנת 2022.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20% מכלל המבקרים בשנת 2022 הגיעו מאנגליה,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10% מכלל המבקרים בשנת 2022 הגיעו מגרמניה.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ו- 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20% &gt;10%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39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4343400" y="397858"/>
            <a:ext cx="7176187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ד. האם נכון לומר, שמספר המבקרים מגרמניה בשנת 2021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זהה למספר המבקרים מגרמניה בשנת 2022?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0B1C611-24FD-25A1-D263-161FF7D18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63" y="884626"/>
            <a:ext cx="5019298" cy="2599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F374432-A023-01C1-022B-DB06866A1C51}"/>
              </a:ext>
            </a:extLst>
          </p:cNvPr>
          <p:cNvSpPr txBox="1"/>
          <p:nvPr/>
        </p:nvSpPr>
        <p:spPr>
          <a:xfrm>
            <a:off x="4537710" y="1762980"/>
            <a:ext cx="7066597" cy="4670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לא נכון.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לא ניתן להשוות בין הגזרות מהעיגולים השונים, כי לא נתון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ערך מספרי כלשהו לגבי מספר האנשים בשנים הללו.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נמחיש זאת על ידי דוגמה: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נניח שבשנת 2021 היו בסך הכול 10,000 מבקרים.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אם 10% מהם מגרמניה, הרי שהיו באותה השנה 1,000 מבקרים מגרמניה.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נניח שבשנת 2022 היו בסך הכול 5,000 מבקרים.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אם 10% מהם מגרמניה, הרי שהיו באותה השנה רק 500 מבקרים מגרמניה.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כלומר, למרות שמדובר באותו חלק יחסי בכל שנה, לא מדובר באותה כמות של מבקרים בכל שנה, ולכן טעות להשוות ביניהם.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763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5673990" y="1405195"/>
            <a:ext cx="5587417" cy="973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ה. האם נכון לומר, שבכל שנה מגיע למוזיאון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מספר שווה של מבקרים מצרפת ומאנגליה?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0B1C611-24FD-25A1-D263-161FF7D18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440" y="884626"/>
            <a:ext cx="5019298" cy="2599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F374432-A023-01C1-022B-DB06866A1C51}"/>
              </a:ext>
            </a:extLst>
          </p:cNvPr>
          <p:cNvSpPr txBox="1"/>
          <p:nvPr/>
        </p:nvSpPr>
        <p:spPr>
          <a:xfrm>
            <a:off x="4491990" y="2734530"/>
            <a:ext cx="6769417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כן.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כאן אנו משווים גזרות של </a:t>
            </a: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אותו עיגול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בשנת 2021 יש לצרפת ולאנגליה אותו חלק יחסי של מבקרים (25%),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וגם בשנת 2022 יש לצרפת ולאנגליה אותו חלק יחסי של מבקרים (20%).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לכן בכל אחת מהשנים הגיע מספר שווה של מבקרים משתי הארצות.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287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F0818E6-7938-7F1E-9C59-4D3BB00DA408}"/>
              </a:ext>
            </a:extLst>
          </p:cNvPr>
          <p:cNvSpPr txBox="1"/>
          <p:nvPr/>
        </p:nvSpPr>
        <p:spPr>
          <a:xfrm>
            <a:off x="5972493" y="440793"/>
            <a:ext cx="5693409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ו. בשנת 2021 היו בסך הכול 12,000 מבקרים במוזיאון,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וידוע שבשתי השנים היה אותו מספר של מבקרים מספרד.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חשבו כמה מבקרים היו בסך הכול בשנת 2022.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0B1C611-24FD-25A1-D263-161FF7D18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457" y="925562"/>
            <a:ext cx="5019298" cy="2599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331C210-875D-9283-B58F-AEFE89D19CAA}"/>
              </a:ext>
            </a:extLst>
          </p:cNvPr>
          <p:cNvSpPr txBox="1"/>
          <p:nvPr/>
        </p:nvSpPr>
        <p:spPr>
          <a:xfrm>
            <a:off x="5753736" y="1934449"/>
            <a:ext cx="5912166" cy="973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בשנת 2021 היו בסך הכול 12,000 מבקרים,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מתוכם 30% הגיעו מספרד. נחשב את מספרם: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D299BC2-B5C8-4DCB-DD04-07F597BC4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1376" y="2982151"/>
            <a:ext cx="2924583" cy="543001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A242EEE-31C4-9144-7B2D-A52F8184CF9A}"/>
              </a:ext>
            </a:extLst>
          </p:cNvPr>
          <p:cNvSpPr txBox="1"/>
          <p:nvPr/>
        </p:nvSpPr>
        <p:spPr>
          <a:xfrm>
            <a:off x="2023111" y="3659741"/>
            <a:ext cx="9625608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כלומר, בשנת 2021 הגיעו מספרד 3,600 מבקרים.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נתון שבשתי השנים הגיע אותו מספר מבקרים מספרד, לכן גם בשנת 2022 הגיעו 3,600 מבקרים מספרד. בשנת 2022 הם מהווים 40% מכלל המבקרים.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EB55388D-A3BE-6B94-9635-A57014E542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2025" y="5220850"/>
            <a:ext cx="4829849" cy="638264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51B17032-A6E9-2ADF-1260-A8A21B6736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4496" y="6136180"/>
            <a:ext cx="3705742" cy="562053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771DCB6D-C313-4EE7-EB89-764EAA0EC346}"/>
              </a:ext>
            </a:extLst>
          </p:cNvPr>
          <p:cNvSpPr txBox="1"/>
          <p:nvPr/>
        </p:nvSpPr>
        <p:spPr>
          <a:xfrm>
            <a:off x="2023111" y="5990347"/>
            <a:ext cx="3974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תשובה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</a:p>
          <a:p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בשנת 2022 היו בסך הכול 9,000 מבקרים.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98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6492240" y="2969882"/>
            <a:ext cx="4440350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ד. תרגול משולב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163593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1458096" y="2212511"/>
            <a:ext cx="1012197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קריאת מידע משני ייצוגים ויזואליים או יותר</a:t>
            </a:r>
          </a:p>
        </p:txBody>
      </p:sp>
    </p:spTree>
    <p:extLst>
      <p:ext uri="{BB962C8B-B14F-4D97-AF65-F5344CB8AC3E}">
        <p14:creationId xmlns:p14="http://schemas.microsoft.com/office/powerpoint/2010/main" val="5255364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נקודות חשובות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53-54</a:t>
            </a:r>
          </a:p>
        </p:txBody>
      </p:sp>
    </p:spTree>
    <p:extLst>
      <p:ext uri="{BB962C8B-B14F-4D97-AF65-F5344CB8AC3E}">
        <p14:creationId xmlns:p14="http://schemas.microsoft.com/office/powerpoint/2010/main" val="137999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5640207" y="2959332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b="1">
                <a:solidFill>
                  <a:srgbClr val="9C4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א. סוגי משתנים</a:t>
            </a:r>
            <a:endParaRPr lang="he-IL" sz="3000" b="1">
              <a:solidFill>
                <a:srgbClr val="9C42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176270" y="2212511"/>
            <a:ext cx="11403798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קריאת מידע מייצוג ויזואלי ובניית הייצוג הויזואלי</a:t>
            </a:r>
          </a:p>
        </p:txBody>
      </p:sp>
    </p:spTree>
    <p:extLst>
      <p:ext uri="{BB962C8B-B14F-4D97-AF65-F5344CB8AC3E}">
        <p14:creationId xmlns:p14="http://schemas.microsoft.com/office/powerpoint/2010/main" val="21692037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A9BA6E1-A6C1-9A8C-DCD8-995FC88AFAB6}"/>
              </a:ext>
            </a:extLst>
          </p:cNvPr>
          <p:cNvSpPr txBox="1"/>
          <p:nvPr/>
        </p:nvSpPr>
        <p:spPr>
          <a:xfrm>
            <a:off x="3536033" y="287638"/>
            <a:ext cx="7009447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בחירת ההצגה הויזואלית הנכונה מובילה להעברת המסר שרוצים להעביר,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בבחינת "תמונה אחת שווה אלף מילים".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כדי להבטיח שהמסר יועבר, צריך לבחור תרשים המתאים לקהל היעד,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להחליט איזה מידע יוצג/לא יוצג, מה להדגיש ואיך להציג.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20543ACA-20FC-F821-DD99-F45BC1F49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6475" y="4182702"/>
            <a:ext cx="8992855" cy="220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84DB0E4-D2C8-53AA-BB22-46D3EF36E1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0849" y="2456666"/>
            <a:ext cx="5058481" cy="145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0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C21BA511-538B-DB99-FC78-49D5BFEF8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4601" y="1761430"/>
            <a:ext cx="8771187" cy="325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7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A4D8083-6FC7-25C1-3C87-EA8EBFFF2E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0806" y="2037184"/>
            <a:ext cx="8256270" cy="316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5602"/>
            <a:ext cx="12192000" cy="4030579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2" y="163593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B64F95E-9AC0-429F-0C6D-814D60ABAC27}"/>
              </a:ext>
            </a:extLst>
          </p:cNvPr>
          <p:cNvSpPr txBox="1">
            <a:spLocks/>
          </p:cNvSpPr>
          <p:nvPr/>
        </p:nvSpPr>
        <p:spPr>
          <a:xfrm>
            <a:off x="7829377" y="1420125"/>
            <a:ext cx="4362623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יחידה ראשונה</a:t>
            </a:r>
          </a:p>
        </p:txBody>
      </p:sp>
      <p:sp>
        <p:nvSpPr>
          <p:cNvPr id="6" name="כותרת משנה 2">
            <a:extLst>
              <a:ext uri="{FF2B5EF4-FFF2-40B4-BE49-F238E27FC236}">
                <a16:creationId xmlns:a16="http://schemas.microsoft.com/office/drawing/2014/main" id="{E74CE5C5-0A94-D4A8-5907-D05ECD75636A}"/>
              </a:ext>
            </a:extLst>
          </p:cNvPr>
          <p:cNvSpPr txBox="1">
            <a:spLocks/>
          </p:cNvSpPr>
          <p:nvPr/>
        </p:nvSpPr>
        <p:spPr>
          <a:xfrm>
            <a:off x="1458096" y="2212511"/>
            <a:ext cx="1012197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/>
              <a:t>ייצוג אלגברי של נתונים – שינוי נושא הנוסחה</a:t>
            </a:r>
          </a:p>
        </p:txBody>
      </p:sp>
    </p:spTree>
    <p:extLst>
      <p:ext uri="{BB962C8B-B14F-4D97-AF65-F5344CB8AC3E}">
        <p14:creationId xmlns:p14="http://schemas.microsoft.com/office/powerpoint/2010/main" val="39723109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26E495A-E269-E586-526E-DA19158F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17378"/>
          <a:stretch/>
        </p:blipFill>
        <p:spPr>
          <a:xfrm>
            <a:off x="0" y="2827421"/>
            <a:ext cx="12192000" cy="4030579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הסבר ודוגמאות</a:t>
            </a:r>
            <a:endParaRPr lang="he-IL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E23E111-8885-EB58-671C-9C90179BE5DC}"/>
              </a:ext>
            </a:extLst>
          </p:cNvPr>
          <p:cNvSpPr txBox="1">
            <a:spLocks/>
          </p:cNvSpPr>
          <p:nvPr/>
        </p:nvSpPr>
        <p:spPr>
          <a:xfrm>
            <a:off x="3513951" y="3619807"/>
            <a:ext cx="5619031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61-62</a:t>
            </a:r>
          </a:p>
        </p:txBody>
      </p:sp>
    </p:spTree>
    <p:extLst>
      <p:ext uri="{BB962C8B-B14F-4D97-AF65-F5344CB8AC3E}">
        <p14:creationId xmlns:p14="http://schemas.microsoft.com/office/powerpoint/2010/main" val="24367093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42FDA68-1586-05BB-02D5-29C6AD46E465}"/>
              </a:ext>
            </a:extLst>
          </p:cNvPr>
          <p:cNvSpPr txBox="1"/>
          <p:nvPr/>
        </p:nvSpPr>
        <p:spPr>
          <a:xfrm>
            <a:off x="6412230" y="578465"/>
            <a:ext cx="5352097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נגדיר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נוסחה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 היא כלל מתמטי, המכיל אותיות ומספרים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ומהווה דרך מקוצרת להצגת קשר כמותי בין משתנים.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נוסחה היא למעשה ייצוג אלגברי של נתונים.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נתבונן בנוסחאות הבאות: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8898980-E592-B0E3-B743-9C29307B0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0400" y="2133077"/>
            <a:ext cx="4304987" cy="543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3DB1AC7-E5BB-E35A-9EA3-2A2FD928D447}"/>
              </a:ext>
            </a:extLst>
          </p:cNvPr>
          <p:cNvSpPr txBox="1"/>
          <p:nvPr/>
        </p:nvSpPr>
        <p:spPr>
          <a:xfrm>
            <a:off x="4813458" y="2974308"/>
            <a:ext cx="6872287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בכל הנוסחאות הללו האות השמאלית (</a:t>
            </a:r>
            <a:r>
              <a:rPr lang="en-US" sz="2000">
                <a:latin typeface="David" panose="020E0502060401010101" pitchFamily="34" charset="-79"/>
                <a:cs typeface="David" panose="020E0502060401010101" pitchFamily="34" charset="-79"/>
              </a:rPr>
              <a:t>W , t , E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) נקראת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נושא הנוסחה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נושא הנוסחה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יהיה תמיד האות המבודדת, שנמצאת באגף אחד,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ואילו שאר הביטויים נמצאים באגף האחר.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לצורך הנוחות נושא הנוסחה ייכתב באגף שמאל.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1A6867A-A3AC-4254-641A-810A71F43FEF}"/>
              </a:ext>
            </a:extLst>
          </p:cNvPr>
          <p:cNvSpPr txBox="1"/>
          <p:nvPr/>
        </p:nvSpPr>
        <p:spPr>
          <a:xfrm>
            <a:off x="1965960" y="5172150"/>
            <a:ext cx="9718357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נגדיר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שינוי נושא נוסחה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– סדרת פעולות, שמטרתה לבטא אות אחת בנוסחה באמצעות יתר האותיות. כלומר, נרצה לשנות את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נושא הנוסחה </a:t>
            </a: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לאות אחרת מבין האותיות המופיעות בה.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7D03E5F9-D329-55DD-A281-3EFBE02CD6DE}"/>
              </a:ext>
            </a:extLst>
          </p:cNvPr>
          <p:cNvSpPr txBox="1"/>
          <p:nvPr/>
        </p:nvSpPr>
        <p:spPr>
          <a:xfrm>
            <a:off x="720091" y="2405031"/>
            <a:ext cx="3589020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u="sng">
                <a:latin typeface="David" panose="020E0502060401010101" pitchFamily="34" charset="-79"/>
                <a:cs typeface="David" panose="020E0502060401010101" pitchFamily="34" charset="-79"/>
              </a:rPr>
              <a:t>הערה חשובה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בכל הנוסחאות אנחנו מניחים שהאותיות שונות מאפס, ושהביטויים מתחת לשורש ריבועי אינם שליליים.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11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42FDA68-1586-05BB-02D5-29C6AD46E465}"/>
              </a:ext>
            </a:extLst>
          </p:cNvPr>
          <p:cNvSpPr txBox="1"/>
          <p:nvPr/>
        </p:nvSpPr>
        <p:spPr>
          <a:xfrm>
            <a:off x="4057650" y="434129"/>
            <a:ext cx="7706677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דוגמה א'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אור הוא שליח הנוהג בקטנוע ומעוניין לבצע את השליחויות שלו בזמן הקצר ביותר. לכן הוא נעזר בנוסחה הבאה: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63627339-3E3B-C660-4C85-5627184B0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9281" y="1722003"/>
            <a:ext cx="3062430" cy="88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5F82D3E-6AA5-C945-D03B-C52826AC966D}"/>
              </a:ext>
            </a:extLst>
          </p:cNvPr>
          <p:cNvSpPr txBox="1"/>
          <p:nvPr/>
        </p:nvSpPr>
        <p:spPr>
          <a:xfrm>
            <a:off x="6446520" y="3075057"/>
            <a:ext cx="53178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א. כמה זמן תארך שליחות למרחק של 10,000 מטרים, אם אור ינהג במהירות של 50 קמ"ש? 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D1C00922-5DDE-FCFA-DBE1-8D67F5C3D9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6727"/>
          <a:stretch/>
        </p:blipFill>
        <p:spPr>
          <a:xfrm>
            <a:off x="1301113" y="4045766"/>
            <a:ext cx="6872106" cy="226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24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3627339-3E3B-C660-4C85-5627184B01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4674" y="289614"/>
            <a:ext cx="2807184" cy="80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5F82D3E-6AA5-C945-D03B-C52826AC966D}"/>
              </a:ext>
            </a:extLst>
          </p:cNvPr>
          <p:cNvSpPr txBox="1"/>
          <p:nvPr/>
        </p:nvSpPr>
        <p:spPr>
          <a:xfrm>
            <a:off x="6451889" y="1232195"/>
            <a:ext cx="5317807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ב. בטאו את </a:t>
            </a:r>
            <a:r>
              <a:rPr lang="en-US" sz="2000" b="1">
                <a:latin typeface="David" panose="020E0502060401010101" pitchFamily="34" charset="-79"/>
                <a:cs typeface="David" panose="020E0502060401010101" pitchFamily="34" charset="-79"/>
              </a:rPr>
              <a:t>v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באמצעות </a:t>
            </a:r>
            <a:r>
              <a:rPr lang="en-US" sz="2000" b="1">
                <a:latin typeface="David" panose="020E0502060401010101" pitchFamily="34" charset="-79"/>
                <a:cs typeface="David" panose="020E0502060401010101" pitchFamily="34" charset="-79"/>
              </a:rPr>
              <a:t>t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ו-</a:t>
            </a:r>
            <a:r>
              <a:rPr lang="en-US" sz="2000" b="1">
                <a:latin typeface="David" panose="020E0502060401010101" pitchFamily="34" charset="-79"/>
                <a:cs typeface="David" panose="020E0502060401010101" pitchFamily="34" charset="-79"/>
              </a:rPr>
              <a:t>s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1B32430-3DAA-72F9-1C6F-B84C1FA9A1FC}"/>
              </a:ext>
            </a:extLst>
          </p:cNvPr>
          <p:cNvSpPr txBox="1"/>
          <p:nvPr/>
        </p:nvSpPr>
        <p:spPr>
          <a:xfrm>
            <a:off x="3040192" y="4995906"/>
            <a:ext cx="8625642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ג.</a:t>
            </a:r>
            <a:r>
              <a:rPr lang="en-US" sz="2000" b="1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באיזו מהירות על אור לנהוג, כדי שהשליחות למרחק של 30 ק"מ תארך חצי שעה?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6DA0A4C-2497-008B-E25B-E31B7C1683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8811" y="2013856"/>
            <a:ext cx="9083338" cy="2333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8E675CA-96DB-EFE3-0ADF-A1C73CF39A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387" y="5825571"/>
            <a:ext cx="6959604" cy="51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00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5F82D3E-6AA5-C945-D03B-C52826AC966D}"/>
              </a:ext>
            </a:extLst>
          </p:cNvPr>
          <p:cNvSpPr txBox="1"/>
          <p:nvPr/>
        </p:nvSpPr>
        <p:spPr>
          <a:xfrm>
            <a:off x="6366184" y="229537"/>
            <a:ext cx="5317807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u="sng">
                <a:latin typeface="David" panose="020E0502060401010101" pitchFamily="34" charset="-79"/>
                <a:cs typeface="David" panose="020E0502060401010101" pitchFamily="34" charset="-79"/>
              </a:rPr>
              <a:t>דוגמה ב'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בספר בפיזיקה ניתנה הנוסחה הבאה לחישוב אנרגיה:</a:t>
            </a:r>
            <a:endParaRPr lang="he-IL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1B32430-3DAA-72F9-1C6F-B84C1FA9A1FC}"/>
              </a:ext>
            </a:extLst>
          </p:cNvPr>
          <p:cNvSpPr txBox="1"/>
          <p:nvPr/>
        </p:nvSpPr>
        <p:spPr>
          <a:xfrm>
            <a:off x="3058349" y="2209520"/>
            <a:ext cx="8625642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א. מצאו את האנרגיה עבור מסה של 5 ק"ג ומהירות של 2 מ' לשנייה.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CE1CB11-C1E8-B62B-4391-8D5D1CA2B8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3972" y="743845"/>
            <a:ext cx="1162212" cy="50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998E4DC-A940-F033-B375-9D4F4E1BA6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1751"/>
          <a:stretch/>
        </p:blipFill>
        <p:spPr>
          <a:xfrm>
            <a:off x="5203972" y="1465489"/>
            <a:ext cx="5763429" cy="238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720A8C9-1375-D79C-298B-9DA4E2F92D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1170" y="2901178"/>
            <a:ext cx="4086795" cy="50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003F52B-B522-EC0F-B26F-9758B30FF864}"/>
              </a:ext>
            </a:extLst>
          </p:cNvPr>
          <p:cNvSpPr txBox="1"/>
          <p:nvPr/>
        </p:nvSpPr>
        <p:spPr>
          <a:xfrm>
            <a:off x="3593864" y="3180404"/>
            <a:ext cx="3220216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ב. בטאו את </a:t>
            </a:r>
            <a:r>
              <a:rPr lang="en-US" sz="2000" b="1">
                <a:latin typeface="David" panose="020E0502060401010101" pitchFamily="34" charset="-79"/>
                <a:cs typeface="David" panose="020E0502060401010101" pitchFamily="34" charset="-79"/>
              </a:rPr>
              <a:t>v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באמצעות</a:t>
            </a:r>
            <a:r>
              <a:rPr lang="en-US" sz="2000" b="1">
                <a:latin typeface="David" panose="020E0502060401010101" pitchFamily="34" charset="-79"/>
                <a:cs typeface="David" panose="020E0502060401010101" pitchFamily="34" charset="-79"/>
              </a:rPr>
              <a:t>E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 ו-</a:t>
            </a:r>
            <a:r>
              <a:rPr lang="en-US" sz="2000" b="1">
                <a:latin typeface="David" panose="020E0502060401010101" pitchFamily="34" charset="-79"/>
                <a:cs typeface="David" panose="020E0502060401010101" pitchFamily="34" charset="-79"/>
              </a:rPr>
              <a:t>m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86884A52-684D-5185-4A50-B62305D548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316" y="3867402"/>
            <a:ext cx="5721598" cy="2675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523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>
            <a:extLst>
              <a:ext uri="{FF2B5EF4-FFF2-40B4-BE49-F238E27FC236}">
                <a16:creationId xmlns:a16="http://schemas.microsoft.com/office/drawing/2014/main" id="{0EAD03CC-1050-5FBF-AEA3-34C9CB7AA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2286" r="5880" b="20893"/>
          <a:stretch/>
        </p:blipFill>
        <p:spPr>
          <a:xfrm rot="5400000" flipH="1">
            <a:off x="-1719460" y="2616118"/>
            <a:ext cx="5965552" cy="25025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7245848-42E7-CE1C-2327-4EB1F9726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043DFA5-1615-A882-4531-488D29B771D2}"/>
              </a:ext>
            </a:extLst>
          </p:cNvPr>
          <p:cNvSpPr txBox="1"/>
          <p:nvPr/>
        </p:nvSpPr>
        <p:spPr>
          <a:xfrm>
            <a:off x="7763051" y="446224"/>
            <a:ext cx="3585704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ג. נתון:</a:t>
            </a: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5 ק"ג = </a:t>
            </a:r>
            <a:r>
              <a:rPr lang="en-US" sz="2000" b="1">
                <a:latin typeface="David" panose="020E0502060401010101" pitchFamily="34" charset="-79"/>
                <a:cs typeface="David" panose="020E0502060401010101" pitchFamily="34" charset="-79"/>
              </a:rPr>
              <a:t>m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,  </a:t>
            </a:r>
            <a:r>
              <a:rPr lang="en-US" sz="2000" b="1">
                <a:latin typeface="David" panose="020E0502060401010101" pitchFamily="34" charset="-79"/>
                <a:cs typeface="David" panose="020E0502060401010101" pitchFamily="34" charset="-79"/>
              </a:rPr>
              <a:t> 100,000 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ג'אול = </a:t>
            </a:r>
            <a:r>
              <a:rPr lang="en-US" sz="2000" b="1">
                <a:latin typeface="David" panose="020E0502060401010101" pitchFamily="34" charset="-79"/>
                <a:cs typeface="David" panose="020E0502060401010101" pitchFamily="34" charset="-79"/>
              </a:rPr>
              <a:t>E</a:t>
            </a:r>
            <a:endParaRPr lang="he-IL" sz="2000" b="1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חשבו את </a:t>
            </a:r>
            <a:r>
              <a:rPr lang="en-US" sz="2000" b="1">
                <a:latin typeface="David" panose="020E0502060401010101" pitchFamily="34" charset="-79"/>
                <a:cs typeface="David" panose="020E0502060401010101" pitchFamily="34" charset="-79"/>
              </a:rPr>
              <a:t>v</a:t>
            </a:r>
            <a:r>
              <a:rPr lang="he-IL" sz="2000" b="1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sz="2000" b="1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9003F52B-B522-EC0F-B26F-9758B30FF864}"/>
              </a:ext>
            </a:extLst>
          </p:cNvPr>
          <p:cNvSpPr txBox="1"/>
          <p:nvPr/>
        </p:nvSpPr>
        <p:spPr>
          <a:xfrm>
            <a:off x="8125352" y="2308478"/>
            <a:ext cx="3220216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בסעיף הקודם הגענו לנוסחה: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86884A52-684D-5185-4A50-B62305D548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2926" t="75465" r="60041"/>
          <a:stretch/>
        </p:blipFill>
        <p:spPr>
          <a:xfrm>
            <a:off x="7099838" y="2192462"/>
            <a:ext cx="974558" cy="65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C02DB2B6-8994-5839-BCFE-25E923F8F9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693"/>
          <a:stretch/>
        </p:blipFill>
        <p:spPr>
          <a:xfrm>
            <a:off x="7099838" y="3911464"/>
            <a:ext cx="2798826" cy="606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FF98CE0D-19F9-8C5E-3F33-017F6D48E1A5}"/>
              </a:ext>
            </a:extLst>
          </p:cNvPr>
          <p:cNvSpPr txBox="1"/>
          <p:nvPr/>
        </p:nvSpPr>
        <p:spPr>
          <a:xfrm>
            <a:off x="1263316" y="2192462"/>
            <a:ext cx="4412193" cy="2823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הערה: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יש לוודא שהתשובות שקיבלנו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מתאימות לסיפור האורייני,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ושהן אפשריות במציאות.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למשל, </a:t>
            </a:r>
          </a:p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לא ייתכן זמן שלילי או זמן שהוא אפס. 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5DB75BA-0F8E-AAF2-06DC-CCE59C0556EE}"/>
              </a:ext>
            </a:extLst>
          </p:cNvPr>
          <p:cNvSpPr txBox="1"/>
          <p:nvPr/>
        </p:nvSpPr>
        <p:spPr>
          <a:xfrm>
            <a:off x="8128539" y="3127333"/>
            <a:ext cx="3220216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>
                <a:latin typeface="David" panose="020E0502060401010101" pitchFamily="34" charset="-79"/>
                <a:cs typeface="David" panose="020E0502060401010101" pitchFamily="34" charset="-79"/>
              </a:rPr>
              <a:t>נציב בה את הנתונים ונחשב:</a:t>
            </a:r>
            <a:endParaRPr lang="en-US" sz="20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88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3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45313</TotalTime>
  <Words>5353</Words>
  <Application>Microsoft Office PowerPoint</Application>
  <PresentationFormat>מסך רחב</PresentationFormat>
  <Paragraphs>652</Paragraphs>
  <Slides>99</Slides>
  <Notes>99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99</vt:i4>
      </vt:variant>
    </vt:vector>
  </HeadingPairs>
  <TitlesOfParts>
    <vt:vector size="106" baseType="lpstr">
      <vt:lpstr>Arial</vt:lpstr>
      <vt:lpstr>Calibri</vt:lpstr>
      <vt:lpstr>Calibri Light</vt:lpstr>
      <vt:lpstr>Cambria Math</vt:lpstr>
      <vt:lpstr>David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452</cp:revision>
  <dcterms:created xsi:type="dcterms:W3CDTF">2023-03-16T18:50:14Z</dcterms:created>
  <dcterms:modified xsi:type="dcterms:W3CDTF">2023-08-02T08:27:33Z</dcterms:modified>
</cp:coreProperties>
</file>