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1"/>
  </p:notesMasterIdLst>
  <p:sldIdLst>
    <p:sldId id="261" r:id="rId2"/>
    <p:sldId id="359" r:id="rId3"/>
    <p:sldId id="262" r:id="rId4"/>
    <p:sldId id="257" r:id="rId5"/>
    <p:sldId id="267" r:id="rId6"/>
    <p:sldId id="347" r:id="rId7"/>
    <p:sldId id="269" r:id="rId8"/>
    <p:sldId id="473" r:id="rId9"/>
    <p:sldId id="474" r:id="rId10"/>
    <p:sldId id="499" r:id="rId11"/>
    <p:sldId id="475" r:id="rId12"/>
    <p:sldId id="476" r:id="rId13"/>
    <p:sldId id="477" r:id="rId14"/>
    <p:sldId id="478" r:id="rId15"/>
    <p:sldId id="348" r:id="rId16"/>
    <p:sldId id="273" r:id="rId17"/>
    <p:sldId id="500" r:id="rId18"/>
    <p:sldId id="479" r:id="rId19"/>
    <p:sldId id="480" r:id="rId20"/>
    <p:sldId id="481" r:id="rId21"/>
    <p:sldId id="484" r:id="rId22"/>
    <p:sldId id="483" r:id="rId23"/>
    <p:sldId id="485" r:id="rId24"/>
    <p:sldId id="422" r:id="rId25"/>
    <p:sldId id="423" r:id="rId26"/>
    <p:sldId id="486" r:id="rId27"/>
    <p:sldId id="487" r:id="rId28"/>
    <p:sldId id="497" r:id="rId29"/>
    <p:sldId id="488" r:id="rId30"/>
    <p:sldId id="349" r:id="rId31"/>
    <p:sldId id="283" r:id="rId32"/>
    <p:sldId id="489" r:id="rId33"/>
    <p:sldId id="490" r:id="rId34"/>
    <p:sldId id="491" r:id="rId35"/>
    <p:sldId id="492" r:id="rId36"/>
    <p:sldId id="493" r:id="rId37"/>
    <p:sldId id="498" r:id="rId38"/>
    <p:sldId id="495" r:id="rId39"/>
    <p:sldId id="496" r:id="rId4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B36"/>
    <a:srgbClr val="7C5096"/>
    <a:srgbClr val="D52E72"/>
    <a:srgbClr val="F5A1C0"/>
    <a:srgbClr val="9C4226"/>
    <a:srgbClr val="701B3A"/>
    <a:srgbClr val="953693"/>
    <a:srgbClr val="007336"/>
    <a:srgbClr val="39AA41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4" autoAdjust="0"/>
    <p:restoredTop sz="93362" autoAdjust="0"/>
  </p:normalViewPr>
  <p:slideViewPr>
    <p:cSldViewPr snapToGrid="0">
      <p:cViewPr varScale="1">
        <p:scale>
          <a:sx n="60" d="100"/>
          <a:sy n="60" d="100"/>
        </p:scale>
        <p:origin x="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2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9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9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8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5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6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0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4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4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8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8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6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03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0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2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63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8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45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9/5/2023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9/5/2023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microsoft.com/office/2007/relationships/hdphoto" Target="../media/hdphoto15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microsoft.com/office/2007/relationships/hdphoto" Target="../media/hdphoto1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microsoft.com/office/2007/relationships/hdphoto" Target="../media/hdphoto19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microsoft.com/office/2007/relationships/hdphoto" Target="../media/hdphoto18.wdp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microsoft.com/office/2007/relationships/hdphoto" Target="../media/hdphoto20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8.png"/><Relationship Id="rId18" Type="http://schemas.microsoft.com/office/2007/relationships/hdphoto" Target="../media/hdphoto20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hdphoto" Target="../media/hdphoto18.wdp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6" Type="http://schemas.microsoft.com/office/2007/relationships/hdphoto" Target="../media/hdphoto2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26.png"/><Relationship Id="rId10" Type="http://schemas.microsoft.com/office/2007/relationships/hdphoto" Target="../media/hdphoto21.wdp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microsoft.com/office/2007/relationships/hdphoto" Target="../media/hdphoto20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microsoft.com/office/2007/relationships/hdphoto" Target="../media/hdphoto23.wdp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0.wd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32.png"/><Relationship Id="rId10" Type="http://schemas.microsoft.com/office/2007/relationships/hdphoto" Target="../media/hdphoto36.wdp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6.png"/><Relationship Id="rId10" Type="http://schemas.microsoft.com/office/2007/relationships/hdphoto" Target="../media/hdphoto28.wdp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14FB542-58CA-622A-2222-08A7CFC43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248825"/>
            <a:ext cx="2437448" cy="313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815898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מדעים וחברה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C7FEA7-854A-B0D9-3C93-F8D422DEC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0954"/>
          <a:stretch/>
        </p:blipFill>
        <p:spPr>
          <a:xfrm>
            <a:off x="3286557" y="285842"/>
            <a:ext cx="8640381" cy="97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6855AD9D-2FE3-0A6C-E82A-1664452AF7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2439" t="80556" b="1955"/>
          <a:stretch/>
        </p:blipFill>
        <p:spPr>
          <a:xfrm>
            <a:off x="10324521" y="1535249"/>
            <a:ext cx="1517355" cy="288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7A5047F-7DB0-F59D-6C8A-9518F8A74F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2349"/>
          <a:stretch/>
        </p:blipFill>
        <p:spPr>
          <a:xfrm>
            <a:off x="3463688" y="2170043"/>
            <a:ext cx="8097380" cy="125895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21C46C13-1408-006C-8295-29D865E119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7651" b="28264"/>
          <a:stretch/>
        </p:blipFill>
        <p:spPr>
          <a:xfrm>
            <a:off x="3463688" y="3428999"/>
            <a:ext cx="8097380" cy="1139687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13C911B8-DF57-ACFD-A0D6-1D4E429C25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1735"/>
          <a:stretch/>
        </p:blipFill>
        <p:spPr>
          <a:xfrm>
            <a:off x="3463688" y="4850202"/>
            <a:ext cx="8097380" cy="9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C7FEA7-854A-B0D9-3C93-F8D422DEC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0954"/>
          <a:stretch/>
        </p:blipFill>
        <p:spPr>
          <a:xfrm>
            <a:off x="3286557" y="285842"/>
            <a:ext cx="8640381" cy="97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0FA2641-FF6F-105B-6FD3-2AAAFE93E9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0431" t="63898" r="20230" b="20802"/>
          <a:stretch/>
        </p:blipFill>
        <p:spPr>
          <a:xfrm>
            <a:off x="10255999" y="1864693"/>
            <a:ext cx="1670939" cy="252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83B051D-9C36-7547-1FF3-030ABCF746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0431" t="83065" r="20230" b="1635"/>
          <a:stretch/>
        </p:blipFill>
        <p:spPr>
          <a:xfrm>
            <a:off x="10255999" y="3756252"/>
            <a:ext cx="1670939" cy="252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EC14326-0DBB-482E-6A8C-ED70F7613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1" b="58702"/>
          <a:stretch/>
        </p:blipFill>
        <p:spPr>
          <a:xfrm>
            <a:off x="1930449" y="1864694"/>
            <a:ext cx="8058150" cy="126270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3E1FF92-DC33-F8F7-471C-D4C6D96B4F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7101"/>
          <a:stretch/>
        </p:blipFill>
        <p:spPr>
          <a:xfrm>
            <a:off x="1930449" y="3758610"/>
            <a:ext cx="8058150" cy="16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C7FEA7-854A-B0D9-3C93-F8D422DEC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0954"/>
          <a:stretch/>
        </p:blipFill>
        <p:spPr>
          <a:xfrm>
            <a:off x="3286557" y="285842"/>
            <a:ext cx="8640381" cy="97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0FA2641-FF6F-105B-6FD3-2AAAFE93E9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188" t="63898" r="43752" b="20764"/>
          <a:stretch/>
        </p:blipFill>
        <p:spPr>
          <a:xfrm>
            <a:off x="10193673" y="1485098"/>
            <a:ext cx="1733265" cy="25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B56F061-15CB-2559-D78D-E7D4476A78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7209"/>
          <a:stretch/>
        </p:blipFill>
        <p:spPr>
          <a:xfrm>
            <a:off x="1844789" y="1485098"/>
            <a:ext cx="8202170" cy="65066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87593E2-4E7B-9A16-6858-8A0D855C96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90" b="50855"/>
          <a:stretch/>
        </p:blipFill>
        <p:spPr>
          <a:xfrm>
            <a:off x="1844789" y="2135761"/>
            <a:ext cx="8202170" cy="184938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3881B0D-8302-2656-3D81-B9A893E8FE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7500" b="33619"/>
          <a:stretch/>
        </p:blipFill>
        <p:spPr>
          <a:xfrm>
            <a:off x="1844789" y="3901440"/>
            <a:ext cx="8202170" cy="96051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C894E2E-C299-8B2A-C63A-03761943D7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8870"/>
          <a:stretch/>
        </p:blipFill>
        <p:spPr>
          <a:xfrm>
            <a:off x="1844789" y="4988560"/>
            <a:ext cx="8202170" cy="15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C7FEA7-854A-B0D9-3C93-F8D422DEC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0954"/>
          <a:stretch/>
        </p:blipFill>
        <p:spPr>
          <a:xfrm>
            <a:off x="3286557" y="285842"/>
            <a:ext cx="8640381" cy="97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96C27FA-43A6-4C9B-BDBD-19D9F0745C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0" t="84792" r="43753" b="-130"/>
          <a:stretch/>
        </p:blipFill>
        <p:spPr>
          <a:xfrm>
            <a:off x="7069541" y="1657913"/>
            <a:ext cx="4857397" cy="25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BEDCC5A-F683-990B-B0BF-023B856D22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7335"/>
          <a:stretch/>
        </p:blipFill>
        <p:spPr>
          <a:xfrm>
            <a:off x="3562820" y="2376341"/>
            <a:ext cx="8087854" cy="68770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1EA3A51-970F-DF71-5A0C-8691C5888E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2665"/>
          <a:stretch/>
        </p:blipFill>
        <p:spPr>
          <a:xfrm>
            <a:off x="3562820" y="3064043"/>
            <a:ext cx="8087854" cy="14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5021179" y="2931993"/>
            <a:ext cx="58224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הסתברות באמצעות טבלה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רביעית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3874881" y="2212511"/>
            <a:ext cx="770518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הסתברות של מאורעות חד - שלביים</a:t>
            </a:r>
          </a:p>
        </p:txBody>
      </p:sp>
    </p:spTree>
    <p:extLst>
      <p:ext uri="{BB962C8B-B14F-4D97-AF65-F5344CB8AC3E}">
        <p14:creationId xmlns:p14="http://schemas.microsoft.com/office/powerpoint/2010/main" val="117240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191-193</a:t>
            </a:r>
          </a:p>
        </p:txBody>
      </p:sp>
    </p:spTree>
    <p:extLst>
      <p:ext uri="{BB962C8B-B14F-4D97-AF65-F5344CB8AC3E}">
        <p14:creationId xmlns:p14="http://schemas.microsoft.com/office/powerpoint/2010/main" val="304325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CC7DAAF-35E3-4395-CDB0-A842B5F14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209" y="446224"/>
            <a:ext cx="8411749" cy="1305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06ED0E2-4E1E-6DE2-A610-A19AEC8A27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3473"/>
          <a:stretch/>
        </p:blipFill>
        <p:spPr>
          <a:xfrm>
            <a:off x="3539681" y="2648878"/>
            <a:ext cx="7840169" cy="138931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BEC99C3-2B94-8CE8-23B5-5BBA010110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6527"/>
          <a:stretch/>
        </p:blipFill>
        <p:spPr>
          <a:xfrm>
            <a:off x="3539681" y="4038195"/>
            <a:ext cx="7840169" cy="10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CC7DAAF-35E3-4395-CDB0-A842B5F14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5837"/>
          <a:stretch/>
        </p:blipFill>
        <p:spPr>
          <a:xfrm>
            <a:off x="3446209" y="446225"/>
            <a:ext cx="8411749" cy="967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7856754-3B76-CB74-EAF5-16F1E23E9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3319" y="1772895"/>
            <a:ext cx="4934639" cy="285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B430578-86E5-0312-A7BC-6817F65F4A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8570" y="2989030"/>
            <a:ext cx="6687483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CC7DAAF-35E3-4395-CDB0-A842B5F14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8131"/>
          <a:stretch/>
        </p:blipFill>
        <p:spPr>
          <a:xfrm>
            <a:off x="3446209" y="446225"/>
            <a:ext cx="8411749" cy="106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31BFE0E-C7E1-65F9-408C-BDCE820A60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5683"/>
          <a:stretch/>
        </p:blipFill>
        <p:spPr>
          <a:xfrm>
            <a:off x="3587621" y="2829269"/>
            <a:ext cx="7840169" cy="35186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B210F84-17BA-5184-0D25-DB71B31483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6994"/>
          <a:stretch/>
        </p:blipFill>
        <p:spPr>
          <a:xfrm>
            <a:off x="3417630" y="1996051"/>
            <a:ext cx="8440328" cy="351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5CF392B-3C8F-AC20-F028-AA4559CEB3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633" y="3363654"/>
            <a:ext cx="6630325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CC7DAAF-35E3-4395-CDB0-A842B5F14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8131"/>
          <a:stretch/>
        </p:blipFill>
        <p:spPr>
          <a:xfrm>
            <a:off x="3446209" y="446225"/>
            <a:ext cx="8411749" cy="106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66BC2C2-F402-E00C-A0BF-86D7908E08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6238"/>
          <a:stretch/>
        </p:blipFill>
        <p:spPr>
          <a:xfrm>
            <a:off x="3417630" y="1892968"/>
            <a:ext cx="8440328" cy="642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A82CEF9-0B6B-B2A3-1B50-7906EF755F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1979"/>
          <a:stretch/>
        </p:blipFill>
        <p:spPr>
          <a:xfrm>
            <a:off x="3446209" y="3601751"/>
            <a:ext cx="8430802" cy="106847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B7E8C1-20AC-0EE6-C40E-8D47EF9031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9609" b="24915"/>
          <a:stretch/>
        </p:blipFill>
        <p:spPr>
          <a:xfrm>
            <a:off x="3427157" y="4670228"/>
            <a:ext cx="8430802" cy="99700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ED1ADD6-D464-F40C-7348-64061BB806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3507" b="-1"/>
          <a:stretch/>
        </p:blipFill>
        <p:spPr>
          <a:xfrm>
            <a:off x="3427157" y="5667231"/>
            <a:ext cx="8430802" cy="74454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9985AE0-0CCB-06DB-6FEA-26BC2C5C6D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5683"/>
          <a:stretch/>
        </p:blipFill>
        <p:spPr>
          <a:xfrm>
            <a:off x="3587621" y="2829269"/>
            <a:ext cx="7840169" cy="3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רביעית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הסתברות</a:t>
            </a:r>
          </a:p>
        </p:txBody>
      </p:sp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CC7DAAF-35E3-4395-CDB0-A842B5F14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209" y="446224"/>
            <a:ext cx="8411749" cy="1305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DCAAE4A-7577-E712-C6F4-81C601A0D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6382" y="2538910"/>
            <a:ext cx="8573696" cy="25054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DF94BD9-47EB-EF70-01F5-14D161E39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949" y="3716797"/>
            <a:ext cx="5782482" cy="214342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0E7BFB9-3A33-7787-2943-F29408013F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7000" y="5964620"/>
            <a:ext cx="7220958" cy="78115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62377663-D961-D048-70F9-743F51842F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4127" y="1897289"/>
            <a:ext cx="2695951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CC7DAAF-35E3-4395-CDB0-A842B5F14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9887"/>
          <a:stretch/>
        </p:blipFill>
        <p:spPr>
          <a:xfrm>
            <a:off x="3446209" y="446225"/>
            <a:ext cx="8411749" cy="1045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7856754-3B76-CB74-EAF5-16F1E23E9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298" y="1603894"/>
            <a:ext cx="4934639" cy="285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47E151E-FEB3-0898-7BA5-2F529AE10E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915" b="5826"/>
          <a:stretch/>
        </p:blipFill>
        <p:spPr>
          <a:xfrm>
            <a:off x="4074947" y="3176938"/>
            <a:ext cx="7783011" cy="66501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49439A0-D78D-EDE7-5291-B0F1E9988F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5725" t="14845" r="672" b="14764"/>
          <a:stretch/>
        </p:blipFill>
        <p:spPr>
          <a:xfrm>
            <a:off x="2190753" y="1603894"/>
            <a:ext cx="4256116" cy="150876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E10271D-C075-E4D7-FF27-F41174674FE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6994"/>
          <a:stretch/>
        </p:blipFill>
        <p:spPr>
          <a:xfrm>
            <a:off x="3446209" y="4737773"/>
            <a:ext cx="8440328" cy="351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DA89663-AEC0-2949-0520-D13FC39A806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2" b="3204"/>
          <a:stretch/>
        </p:blipFill>
        <p:spPr>
          <a:xfrm>
            <a:off x="4842179" y="5527107"/>
            <a:ext cx="7044358" cy="72845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2D9AC71-4D29-9241-A091-89F8072529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1423" y="2739472"/>
            <a:ext cx="2695951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CC7DAAF-35E3-4395-CDB0-A842B5F14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8131"/>
          <a:stretch/>
        </p:blipFill>
        <p:spPr>
          <a:xfrm>
            <a:off x="3446209" y="446225"/>
            <a:ext cx="8411749" cy="106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66BC2C2-F402-E00C-A0BF-86D7908E08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6238"/>
          <a:stretch/>
        </p:blipFill>
        <p:spPr>
          <a:xfrm>
            <a:off x="3417630" y="1892968"/>
            <a:ext cx="8440328" cy="642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48C2647-1649-0B93-3DC5-6E2833C37E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86" b="41134"/>
          <a:stretch/>
        </p:blipFill>
        <p:spPr>
          <a:xfrm>
            <a:off x="3256883" y="3181684"/>
            <a:ext cx="8601075" cy="147648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EC2B97B-B8C5-8AB4-B6C5-99CB5F022E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123"/>
          <a:stretch/>
        </p:blipFill>
        <p:spPr>
          <a:xfrm>
            <a:off x="3256883" y="4768860"/>
            <a:ext cx="8601075" cy="95891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5369750-FA7E-D8AD-C71A-02F83AD8DE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6831" y="2715869"/>
            <a:ext cx="2695951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4339989" y="2931993"/>
            <a:ext cx="650361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הסתברות – תרגילים מיוחדים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רביעית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3874881" y="2212511"/>
            <a:ext cx="770518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הסתברות של מאורעות חד - שלביים</a:t>
            </a:r>
          </a:p>
        </p:txBody>
      </p:sp>
    </p:spTree>
    <p:extLst>
      <p:ext uri="{BB962C8B-B14F-4D97-AF65-F5344CB8AC3E}">
        <p14:creationId xmlns:p14="http://schemas.microsoft.com/office/powerpoint/2010/main" val="2373017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197-198</a:t>
            </a:r>
          </a:p>
        </p:txBody>
      </p:sp>
    </p:spTree>
    <p:extLst>
      <p:ext uri="{BB962C8B-B14F-4D97-AF65-F5344CB8AC3E}">
        <p14:creationId xmlns:p14="http://schemas.microsoft.com/office/powerpoint/2010/main" val="374230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58696D5-71DF-F92C-E2F4-3FC400A41B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0101"/>
          <a:stretch/>
        </p:blipFill>
        <p:spPr>
          <a:xfrm>
            <a:off x="3180245" y="318709"/>
            <a:ext cx="8697539" cy="168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FAB0978-6FA0-865A-8838-5ABC4010C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7982" y="2447979"/>
            <a:ext cx="780206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58696D5-71DF-F92C-E2F4-3FC400A41B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9091" b="38802"/>
          <a:stretch/>
        </p:blipFill>
        <p:spPr>
          <a:xfrm>
            <a:off x="3180244" y="446224"/>
            <a:ext cx="8697539" cy="409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3ABED5C-2B23-BE4A-EBDB-9B6BD9E3E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6246"/>
          <a:stretch/>
        </p:blipFill>
        <p:spPr>
          <a:xfrm>
            <a:off x="3180244" y="1503781"/>
            <a:ext cx="8162925" cy="17853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82AA2F0-DFBD-34B3-81AD-D142101F82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0720"/>
          <a:stretch/>
        </p:blipFill>
        <p:spPr>
          <a:xfrm>
            <a:off x="3180244" y="3500506"/>
            <a:ext cx="8162925" cy="10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58696D5-71DF-F92C-E2F4-3FC400A41B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0735" b="30608"/>
          <a:stretch/>
        </p:blipFill>
        <p:spPr>
          <a:xfrm>
            <a:off x="3169612" y="1180214"/>
            <a:ext cx="8697539" cy="292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C543A5C-0CC5-0753-AF99-FCFB4DBA52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6637"/>
          <a:stretch/>
        </p:blipFill>
        <p:spPr>
          <a:xfrm>
            <a:off x="3381945" y="2048194"/>
            <a:ext cx="8116433" cy="23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EED6A10-9A52-FF85-3F99-C237F6BE6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8233" b="1905"/>
          <a:stretch/>
        </p:blipFill>
        <p:spPr>
          <a:xfrm>
            <a:off x="2914113" y="1199833"/>
            <a:ext cx="8697539" cy="1009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129F16E-C3C5-A25E-FA14-1799D540EE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363"/>
          <a:stretch/>
        </p:blipFill>
        <p:spPr>
          <a:xfrm>
            <a:off x="3058349" y="2820663"/>
            <a:ext cx="8116433" cy="13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רביעית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3874881" y="2212511"/>
            <a:ext cx="770518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הסתברות של מאורעות דו - שלביים</a:t>
            </a:r>
          </a:p>
        </p:txBody>
      </p:sp>
    </p:spTree>
    <p:extLst>
      <p:ext uri="{BB962C8B-B14F-4D97-AF65-F5344CB8AC3E}">
        <p14:creationId xmlns:p14="http://schemas.microsoft.com/office/powerpoint/2010/main" val="322048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177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201-204</a:t>
            </a:r>
          </a:p>
        </p:txBody>
      </p:sp>
    </p:spTree>
    <p:extLst>
      <p:ext uri="{BB962C8B-B14F-4D97-AF65-F5344CB8AC3E}">
        <p14:creationId xmlns:p14="http://schemas.microsoft.com/office/powerpoint/2010/main" val="310419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38D99E2-3AFA-6514-960C-BCD6213C4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0073" y="271819"/>
            <a:ext cx="8707065" cy="303889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8AB8E59-EAB3-9309-B89E-4168875A46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1033"/>
          <a:stretch/>
        </p:blipFill>
        <p:spPr>
          <a:xfrm>
            <a:off x="3258652" y="3505206"/>
            <a:ext cx="8678486" cy="99855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6BCD1BB-44BB-1EE4-FD1F-6F77E80F49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8967"/>
          <a:stretch/>
        </p:blipFill>
        <p:spPr>
          <a:xfrm>
            <a:off x="3258652" y="4503762"/>
            <a:ext cx="8678486" cy="15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DD1A5E8-2DF3-C177-BD2B-79AA6A288C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718"/>
          <a:stretch/>
        </p:blipFill>
        <p:spPr>
          <a:xfrm>
            <a:off x="3481458" y="1045618"/>
            <a:ext cx="8477250" cy="177946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C9A5E59-E70A-1220-4219-82DE0E7D53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282" b="39726"/>
          <a:stretch/>
        </p:blipFill>
        <p:spPr>
          <a:xfrm>
            <a:off x="3481458" y="3275462"/>
            <a:ext cx="8477250" cy="18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A993376-1EE9-34F4-D7C9-C379BE72A5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275"/>
          <a:stretch/>
        </p:blipFill>
        <p:spPr>
          <a:xfrm>
            <a:off x="2526632" y="1839819"/>
            <a:ext cx="8477250" cy="241408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6EAF72D1-BD07-D20E-DF62-BE503E376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241" y="4823284"/>
            <a:ext cx="6744641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714FA82-6D8B-D697-11D6-1514E9E01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6876"/>
          <a:stretch/>
        </p:blipFill>
        <p:spPr>
          <a:xfrm>
            <a:off x="7319723" y="371048"/>
            <a:ext cx="4458322" cy="70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8CCB6E6-3B24-6542-C8BD-A104892EB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708" y="1590347"/>
            <a:ext cx="8278380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714FA82-6D8B-D697-11D6-1514E9E01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892" b="66611"/>
          <a:stretch/>
        </p:blipFill>
        <p:spPr>
          <a:xfrm>
            <a:off x="7347019" y="502488"/>
            <a:ext cx="4458322" cy="38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1E00184-870B-4558-75ED-D9276C11AB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1773" b="55730"/>
          <a:stretch/>
        </p:blipFill>
        <p:spPr>
          <a:xfrm>
            <a:off x="7347019" y="4804009"/>
            <a:ext cx="4458322" cy="382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B28A623-89DF-C8E4-9195-8718FFD8C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9899" y="5384752"/>
            <a:ext cx="7429500" cy="4572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B1DFC08-5583-BEEE-58CC-C7E716123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8349" y="1097936"/>
            <a:ext cx="84010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714FA82-6D8B-D697-11D6-1514E9E01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951" b="42428"/>
          <a:stretch/>
        </p:blipFill>
        <p:spPr>
          <a:xfrm>
            <a:off x="7415258" y="487435"/>
            <a:ext cx="4458322" cy="477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37E43E1-DFB5-55A4-E5D3-3E620C3EA9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6008"/>
          <a:stretch/>
        </p:blipFill>
        <p:spPr>
          <a:xfrm>
            <a:off x="3058349" y="1258380"/>
            <a:ext cx="8278380" cy="248110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CCB658B-D9B2-494F-7CA4-15B50BC25B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992"/>
          <a:stretch/>
        </p:blipFill>
        <p:spPr>
          <a:xfrm>
            <a:off x="3058349" y="3739486"/>
            <a:ext cx="8278380" cy="13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9C8A794-F8F1-6F19-A951-9C4CACD5F9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0648" r="37696" b="13077"/>
          <a:stretch/>
        </p:blipFill>
        <p:spPr>
          <a:xfrm>
            <a:off x="671171" y="884626"/>
            <a:ext cx="5424829" cy="231789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545DC7D-B8F1-B5EB-C899-EFC2007BD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4256" y="884626"/>
            <a:ext cx="3591426" cy="31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DA0DE3-5B83-F05C-E836-43A7F2A30F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2005"/>
          <a:stretch/>
        </p:blipFill>
        <p:spPr>
          <a:xfrm>
            <a:off x="3058349" y="3350509"/>
            <a:ext cx="7973538" cy="167584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B728D4A-13F0-B1C2-7CA4-4980DFE577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7047"/>
          <a:stretch/>
        </p:blipFill>
        <p:spPr>
          <a:xfrm>
            <a:off x="3058349" y="5174335"/>
            <a:ext cx="7973538" cy="10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714FA82-6D8B-D697-11D6-1514E9E01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7072" b="21323"/>
          <a:stretch/>
        </p:blipFill>
        <p:spPr>
          <a:xfrm>
            <a:off x="7483498" y="529784"/>
            <a:ext cx="4458322" cy="35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0968328-1989-FB55-055F-FD89A9BA6C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2551"/>
          <a:stretch/>
        </p:blipFill>
        <p:spPr>
          <a:xfrm>
            <a:off x="3058349" y="1012524"/>
            <a:ext cx="8373644" cy="252224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280BC4B-BDCE-F895-6F1D-33D915975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7449" b="32011"/>
          <a:stretch/>
        </p:blipFill>
        <p:spPr>
          <a:xfrm>
            <a:off x="3058349" y="3534770"/>
            <a:ext cx="8373644" cy="109182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2092944-C822-95C8-2085-E650258C86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7989"/>
          <a:stretch/>
        </p:blipFill>
        <p:spPr>
          <a:xfrm>
            <a:off x="3058349" y="4626590"/>
            <a:ext cx="8373644" cy="17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714FA82-6D8B-D697-11D6-1514E9E01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8676" b="-2778"/>
          <a:stretch/>
        </p:blipFill>
        <p:spPr>
          <a:xfrm>
            <a:off x="6906103" y="884626"/>
            <a:ext cx="4458322" cy="736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73CC771-7206-1013-9F00-83EF903C4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6142" y="3429000"/>
            <a:ext cx="6897063" cy="14670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BEE8BBC-72A6-8984-C8C1-7E371C6E6D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9019" r="37565" b="13286"/>
          <a:stretch/>
        </p:blipFill>
        <p:spPr>
          <a:xfrm>
            <a:off x="827575" y="846120"/>
            <a:ext cx="5436255" cy="23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10B4BD3-0D8D-E46E-49D3-630F79367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1772" y="446224"/>
            <a:ext cx="7097115" cy="3305636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84B9C0D-468D-59B1-026A-31D8592B5BB1}"/>
              </a:ext>
            </a:extLst>
          </p:cNvPr>
          <p:cNvSpPr txBox="1"/>
          <p:nvPr/>
        </p:nvSpPr>
        <p:spPr>
          <a:xfrm>
            <a:off x="533113" y="3751860"/>
            <a:ext cx="11053707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כאשר נטיל מטבע הוגן – למשל, 3 פעמים, ייתכן שבכל שלוש ההטלות נקבל את המספר 1 (תשובתה של יעל) או שבכל שלוש ההטלות לא נקבל את המספר 1 (כלומר נקבל את המספר 2 – תשובתו של דוד).</a:t>
            </a:r>
          </a:p>
          <a:p>
            <a:pPr>
              <a:lnSpc>
                <a:spcPct val="150000"/>
              </a:lnSpc>
            </a:pPr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הסיבה לכך היא שמספר ההטלות הוא קטן, אבל כאשר מספר ההטלות משמעותי – למשל, 100 הטלות ויותר - קיימת חוקיות לגבי התוצאות המתקבלות: </a:t>
            </a:r>
          </a:p>
          <a:p>
            <a:pPr>
              <a:lnSpc>
                <a:spcPct val="150000"/>
              </a:lnSpc>
            </a:pPr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מספר הפעמים, שבהן נקבל את המספר 2, יתקרב ל- 50 (תשובתה של נועה). </a:t>
            </a:r>
          </a:p>
          <a:p>
            <a:pPr>
              <a:lnSpc>
                <a:spcPct val="150000"/>
              </a:lnSpc>
            </a:pPr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ברוב המקרים לא נקבל בדיוק במחצית מההטלות מספר 1 ובמחציתן מספר 2, אך ככל שנגדיל את מספר ההטלות, יגדל הסיכוי שנקבל במחצית מההטלות מספר 1 ובמחצית מההטלות נקבל מספר .2 תשובה: תשובתה של נועה היא הקרובה ביותר למציאות.</a:t>
            </a:r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6096000" y="2931993"/>
            <a:ext cx="4747602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הסתברות לפי לפלאס</a:t>
            </a:r>
            <a:endParaRPr lang="he-IL" sz="3000" b="1">
              <a:solidFill>
                <a:srgbClr val="9C4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רביעית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3874881" y="2212511"/>
            <a:ext cx="770518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הסתברות של מאורעות חד - שלביים</a:t>
            </a:r>
          </a:p>
        </p:txBody>
      </p:sp>
    </p:spTree>
    <p:extLst>
      <p:ext uri="{BB962C8B-B14F-4D97-AF65-F5344CB8AC3E}">
        <p14:creationId xmlns:p14="http://schemas.microsoft.com/office/powerpoint/2010/main" val="216920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178-180</a:t>
            </a:r>
          </a:p>
        </p:txBody>
      </p:sp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156667E-AE70-834E-B8AC-A9A78B3FE6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3795"/>
          <a:stretch/>
        </p:blipFill>
        <p:spPr>
          <a:xfrm>
            <a:off x="2242090" y="1160505"/>
            <a:ext cx="9059539" cy="243083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AA23CBB-BE50-E89D-3C97-DD57E32EDF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6205" b="29088"/>
          <a:stretch/>
        </p:blipFill>
        <p:spPr>
          <a:xfrm>
            <a:off x="2242090" y="3591339"/>
            <a:ext cx="9059539" cy="6361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99AC9F5-74C0-7886-330B-EE2D74D091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1372" b="13920"/>
          <a:stretch/>
        </p:blipFill>
        <p:spPr>
          <a:xfrm>
            <a:off x="2242090" y="4227443"/>
            <a:ext cx="9059539" cy="63610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7FFE27E-D656-2A94-9144-6691DF33A8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5620"/>
          <a:stretch/>
        </p:blipFill>
        <p:spPr>
          <a:xfrm>
            <a:off x="2242090" y="4863547"/>
            <a:ext cx="9059539" cy="6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BE348F0-1A47-E7EF-8A5E-1A409246DB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1057"/>
          <a:stretch/>
        </p:blipFill>
        <p:spPr>
          <a:xfrm>
            <a:off x="3457418" y="446224"/>
            <a:ext cx="8192643" cy="208494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2A094FA-0B34-7E2B-E50D-01846BC703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8943" b="47938"/>
          <a:stretch/>
        </p:blipFill>
        <p:spPr>
          <a:xfrm>
            <a:off x="3457418" y="2531165"/>
            <a:ext cx="8192643" cy="70236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9C30C08-962D-EC61-F5BA-44BF239559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0329" b="36553"/>
          <a:stretch/>
        </p:blipFill>
        <p:spPr>
          <a:xfrm>
            <a:off x="3457418" y="3140765"/>
            <a:ext cx="8192643" cy="70236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1C831B4-3450-9D72-3773-426A62866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448" b="30116"/>
          <a:stretch/>
        </p:blipFill>
        <p:spPr>
          <a:xfrm>
            <a:off x="3457418" y="3843130"/>
            <a:ext cx="8192643" cy="34455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646F6D4-5060-C415-B20C-D71E03B14B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9727" b="23837"/>
          <a:stretch/>
        </p:blipFill>
        <p:spPr>
          <a:xfrm>
            <a:off x="3457418" y="4179316"/>
            <a:ext cx="8192643" cy="34455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3995B0F-170F-B495-55C6-49A80A18D6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4835" b="17557"/>
          <a:stretch/>
        </p:blipFill>
        <p:spPr>
          <a:xfrm>
            <a:off x="3457418" y="4452730"/>
            <a:ext cx="8192643" cy="40732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54E7EC4-DA6E-7A2B-51EA-6075CC8477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2443"/>
          <a:stretch/>
        </p:blipFill>
        <p:spPr>
          <a:xfrm>
            <a:off x="3457418" y="4860059"/>
            <a:ext cx="8192643" cy="9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C7FEA7-854A-B0D9-3C93-F8D422DEC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0954"/>
          <a:stretch/>
        </p:blipFill>
        <p:spPr>
          <a:xfrm>
            <a:off x="3286557" y="285842"/>
            <a:ext cx="8640381" cy="97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0FA2641-FF6F-105B-6FD3-2AAAFE93E9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2439" t="59328" b="23183"/>
          <a:stretch/>
        </p:blipFill>
        <p:spPr>
          <a:xfrm>
            <a:off x="10250096" y="1847526"/>
            <a:ext cx="1517355" cy="288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1012ED54-9F9C-5D96-927C-7A169A88C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1098" y="2465370"/>
            <a:ext cx="7821116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49835</TotalTime>
  <Words>246</Words>
  <Application>Microsoft Office PowerPoint</Application>
  <PresentationFormat>מסך רחב</PresentationFormat>
  <Paragraphs>68</Paragraphs>
  <Slides>39</Slides>
  <Notes>39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David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591</cp:revision>
  <dcterms:created xsi:type="dcterms:W3CDTF">2023-03-16T18:50:14Z</dcterms:created>
  <dcterms:modified xsi:type="dcterms:W3CDTF">2023-09-05T16:32:23Z</dcterms:modified>
</cp:coreProperties>
</file>