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44"/>
  </p:notesMasterIdLst>
  <p:sldIdLst>
    <p:sldId id="261" r:id="rId2"/>
    <p:sldId id="359" r:id="rId3"/>
    <p:sldId id="269" r:id="rId4"/>
    <p:sldId id="347" r:id="rId5"/>
    <p:sldId id="503" r:id="rId6"/>
    <p:sldId id="505" r:id="rId7"/>
    <p:sldId id="502" r:id="rId8"/>
    <p:sldId id="508" r:id="rId9"/>
    <p:sldId id="510" r:id="rId10"/>
    <p:sldId id="509" r:id="rId11"/>
    <p:sldId id="511" r:id="rId12"/>
    <p:sldId id="512" r:id="rId13"/>
    <p:sldId id="513" r:id="rId14"/>
    <p:sldId id="515" r:id="rId15"/>
    <p:sldId id="514" r:id="rId16"/>
    <p:sldId id="516" r:id="rId17"/>
    <p:sldId id="517" r:id="rId18"/>
    <p:sldId id="518" r:id="rId19"/>
    <p:sldId id="519" r:id="rId20"/>
    <p:sldId id="520" r:id="rId21"/>
    <p:sldId id="521" r:id="rId22"/>
    <p:sldId id="522" r:id="rId23"/>
    <p:sldId id="525" r:id="rId24"/>
    <p:sldId id="523" r:id="rId25"/>
    <p:sldId id="526" r:id="rId26"/>
    <p:sldId id="527" r:id="rId27"/>
    <p:sldId id="528" r:id="rId28"/>
    <p:sldId id="529" r:id="rId29"/>
    <p:sldId id="524" r:id="rId30"/>
    <p:sldId id="530" r:id="rId31"/>
    <p:sldId id="531" r:id="rId32"/>
    <p:sldId id="532" r:id="rId33"/>
    <p:sldId id="533" r:id="rId34"/>
    <p:sldId id="534" r:id="rId35"/>
    <p:sldId id="535" r:id="rId36"/>
    <p:sldId id="536" r:id="rId37"/>
    <p:sldId id="537" r:id="rId38"/>
    <p:sldId id="538" r:id="rId39"/>
    <p:sldId id="539" r:id="rId40"/>
    <p:sldId id="540" r:id="rId41"/>
    <p:sldId id="541" r:id="rId42"/>
    <p:sldId id="542" r:id="rId4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5096"/>
    <a:srgbClr val="D52E72"/>
    <a:srgbClr val="F5A1C0"/>
    <a:srgbClr val="9C4226"/>
    <a:srgbClr val="701B3A"/>
    <a:srgbClr val="953693"/>
    <a:srgbClr val="007336"/>
    <a:srgbClr val="C32B36"/>
    <a:srgbClr val="39AA41"/>
    <a:srgbClr val="FB7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סגנון ביניים 4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14" autoAdjust="0"/>
    <p:restoredTop sz="93362" autoAdjust="0"/>
  </p:normalViewPr>
  <p:slideViewPr>
    <p:cSldViewPr snapToGrid="0">
      <p:cViewPr varScale="1">
        <p:scale>
          <a:sx n="60" d="100"/>
          <a:sy n="60" d="100"/>
        </p:scale>
        <p:origin x="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747F07EA-0942-4464-B1D7-D7CDD732BD60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0CAE58E4-E829-4046-A3B8-8AF34F0A3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15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30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32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67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17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70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17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01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01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80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4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0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60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91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68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45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150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801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10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142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477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7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537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166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208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581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409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515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504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04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898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980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5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983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227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089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30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36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27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2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19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8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CF8E81-96AC-EF2F-00D7-3BF3CBAFB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592334C-7F2C-96AC-7186-7C1640E2D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E7BADD7-A9D3-444E-F001-6C819189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C10A-B35D-4039-BFA4-0E75FBA1DBB9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5200018-1383-12E5-FA6B-7F581AC8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DDB5FEF-FA34-E72F-10BD-1A52F103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9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1102F-DC1F-2029-F7DD-0A285646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8A20901-A58A-65AC-E8AF-22717062A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F6DE823-9904-632C-1BF5-DC3BE796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E30-5DB9-4FBE-B0BE-A2FD8E55BF04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A67F163-236E-D02D-0881-9865099D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C074CB-E53E-9CCD-CB18-93D04956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7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E10F5DD-B803-C64C-FC67-7965035FA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B0C75EC-819B-08F3-FBC8-FD38409A2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DF6426D-366C-E67E-5D2F-9CECB378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E0F9-5536-41C8-9545-5D566DC0FF0C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FE34FB-E320-92C8-99B8-83C2F59D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627705-EF5E-9B54-6C85-575B0EDC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3592E0-955E-FFAF-D6BD-76AB2594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B913D9E-D420-C1C1-6E5D-8A9B70A8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50577C-FC9E-071A-9946-5203BC0D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4B1B-ADBF-48A6-8B46-30341B951EF3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5EB500C-BDC6-5B43-69F8-442FE4FF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84B5EEC-8F05-4563-A696-02C61FC1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4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094800-6D07-6631-35FC-6B9F5452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A708301-EA31-6BA9-EF36-5CEC8641D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4C6CBAF-7391-FD0E-5FE4-E2D8FC21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5DC-589B-43DA-BAE3-B81C43EAA5F1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224B8A-EB1D-B174-478D-75D04FCE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AE9CA8C-1106-4F3D-CDEB-BA4310EA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6189BA-B908-9E3F-9C76-CBEFB5C2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3D73D0-590F-E036-D1F2-3E4557A2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705FE94-8D25-62C2-6C92-0BC332535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B14E794-43E1-ECF0-9845-865EE9AF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0A45-7D90-449C-9CFB-02768CD7CC09}" type="datetime1">
              <a:rPr lang="en-US" smtClean="0"/>
              <a:t>9/3/2023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1ED9D87-E67D-96E3-ADEA-BB0FD076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E6A7ED3-AAB7-8C6B-D03D-7213208F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1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A22A04-F20D-C67C-BF9C-238C7B95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3325D14-1441-36CE-CDD3-3A28C94CC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64CF4B4-5E2E-9D36-DECC-C23954AAE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16C3357-B3F6-7383-B018-1037178B1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772EB2E-7407-6DE2-03CF-34AFA7183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43200CF2-E855-7D65-7594-44911021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4A9B-29D4-4E0B-B0B1-1FDC8F5C68EC}" type="datetime1">
              <a:rPr lang="en-US" smtClean="0"/>
              <a:t>9/3/2023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DDA5412-78C9-022D-0DAA-6E5A503D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AD893EA-BD50-B6CF-9824-D565A4A1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1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9498D5-34B6-8427-A683-7776E721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55B19B1-545C-3D49-85D9-1EAF29DA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1256-9E7D-46B7-A4EB-C71480790B2A}" type="datetime1">
              <a:rPr lang="en-US" smtClean="0"/>
              <a:t>9/3/2023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3B60E62-3E62-B9C3-E1C8-EB8BE252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629FA44-DBA4-C0B6-035E-20D13A1E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5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259313D-B619-FB6D-A537-714B3CA5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FE8A-132C-45B5-B3C4-E206032440C6}" type="datetime1">
              <a:rPr lang="en-US" smtClean="0"/>
              <a:t>9/3/2023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AEE335C-37DE-62F5-02C7-D3B102E5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53EEC16-FBCF-BCC0-2E0D-CABE08DF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8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5431FB-9EA4-9ADE-C81B-38DBBE45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FA76079-9D90-4DF5-891A-7B39F1B3E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DBE2A9F-274C-B6AD-E5B7-A96B225CD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99D9580-8BAF-5A8A-05D6-4FEB6086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D5D7-BF42-4DDF-8FBB-8C51A6A7C6DC}" type="datetime1">
              <a:rPr lang="en-US" smtClean="0"/>
              <a:t>9/3/2023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D09740-9E53-A3A4-FBA8-DFA926DB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5016544-EA9E-E68F-01F9-54E7BC82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7AB899-8D5F-1172-277F-AD896872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7767A31-E506-CC44-7FCF-C5AF88A2A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58B4960-90AF-1D43-4CFA-71AAE8C5B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DE7FB02-E3BB-FBD8-C7CC-FB2E7A1E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65A4-EDB7-4FD3-9FB8-993DAFF4CE8A}" type="datetime1">
              <a:rPr lang="en-US" smtClean="0"/>
              <a:t>9/3/2023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14CF4AD-0323-1000-2B65-43DC1F95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11C51AD-25A4-748E-4EA2-CC048B12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5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9F9E100-8813-4C72-2943-8A1C68B3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4B41EE5-0A6B-6E5D-B4CE-4A13BFE67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53B2069-07B0-D251-BE61-9C7842445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9BBE5-A552-461B-84C5-868331EA7E17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592C64-9EB0-9836-4BD7-BBF17DD36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74F4E8-2BD3-7F6B-8EF2-F69DE6B85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14.png"/><Relationship Id="rId10" Type="http://schemas.microsoft.com/office/2007/relationships/hdphoto" Target="../media/hdphoto13.wdp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7.wdp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9.wdp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0.wdp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1.wdp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2.wdp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3.wdp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4.wdp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5.wdp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6.wdp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2" y="97123"/>
            <a:ext cx="4006575" cy="114865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14FB542-58CA-622A-2222-08A7CFC431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" y="248825"/>
            <a:ext cx="2437448" cy="3134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A301636A-DA55-45CC-01EB-583E85C7F23F}"/>
              </a:ext>
            </a:extLst>
          </p:cNvPr>
          <p:cNvSpPr txBox="1">
            <a:spLocks/>
          </p:cNvSpPr>
          <p:nvPr/>
        </p:nvSpPr>
        <p:spPr>
          <a:xfrm>
            <a:off x="3215805" y="1815898"/>
            <a:ext cx="5760387" cy="22793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7000" b="1">
                <a:solidFill>
                  <a:srgbClr val="9536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אשכול א'- </a:t>
            </a:r>
          </a:p>
          <a:p>
            <a:r>
              <a:rPr lang="he-IL" sz="7000" b="1">
                <a:solidFill>
                  <a:srgbClr val="9536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מדעים וחברה</a:t>
            </a:r>
          </a:p>
        </p:txBody>
      </p:sp>
    </p:spTree>
    <p:extLst>
      <p:ext uri="{BB962C8B-B14F-4D97-AF65-F5344CB8AC3E}">
        <p14:creationId xmlns:p14="http://schemas.microsoft.com/office/powerpoint/2010/main" val="82151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דוגמאות פתורות</a:t>
            </a:r>
            <a:endParaRPr lang="he-IL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239</a:t>
            </a:r>
          </a:p>
        </p:txBody>
      </p:sp>
    </p:spTree>
    <p:extLst>
      <p:ext uri="{BB962C8B-B14F-4D97-AF65-F5344CB8AC3E}">
        <p14:creationId xmlns:p14="http://schemas.microsoft.com/office/powerpoint/2010/main" val="2240844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D92B85BD-1808-6515-0666-24CAC0CC5F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3451" b="89732"/>
          <a:stretch/>
        </p:blipFill>
        <p:spPr>
          <a:xfrm>
            <a:off x="8447282" y="325614"/>
            <a:ext cx="1529878" cy="32574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E725ADF-7CA0-7D75-ED46-5FCCD3ED90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48826" b="89732"/>
          <a:stretch/>
        </p:blipFill>
        <p:spPr>
          <a:xfrm>
            <a:off x="4596395" y="325614"/>
            <a:ext cx="1681874" cy="32574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137A9F5-EDB5-3A42-40AF-E4902382E2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3451" t="10268" b="69199"/>
          <a:stretch/>
        </p:blipFill>
        <p:spPr>
          <a:xfrm>
            <a:off x="8447282" y="651354"/>
            <a:ext cx="1529878" cy="65135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FCF08C2-DFBF-0508-95AF-99F242F9BD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3451" t="30801" b="43632"/>
          <a:stretch/>
        </p:blipFill>
        <p:spPr>
          <a:xfrm>
            <a:off x="8447282" y="1302707"/>
            <a:ext cx="1529878" cy="81105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FB0B20C5-4453-2231-31B3-7BA8FCE5C4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0268" r="48826" b="69199"/>
          <a:stretch/>
        </p:blipFill>
        <p:spPr>
          <a:xfrm>
            <a:off x="4596395" y="651354"/>
            <a:ext cx="1681874" cy="65135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FBB988FF-C70B-565A-B93A-89C3F00739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0801" r="48826" b="43632"/>
          <a:stretch/>
        </p:blipFill>
        <p:spPr>
          <a:xfrm>
            <a:off x="4596395" y="1302707"/>
            <a:ext cx="1681874" cy="811059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4805C51A-416D-CB17-4492-76C5D8E97AF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7606" b="89701"/>
          <a:stretch/>
        </p:blipFill>
        <p:spPr>
          <a:xfrm>
            <a:off x="8233576" y="2840276"/>
            <a:ext cx="1743584" cy="325740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EC65D434-E46A-D956-5B18-9A23E6A685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33638" b="89701"/>
          <a:stretch/>
        </p:blipFill>
        <p:spPr>
          <a:xfrm>
            <a:off x="2673933" y="2765119"/>
            <a:ext cx="3571817" cy="325741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0260613F-34E0-D823-84B5-72AA2EA9B0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7606" t="10299" b="66730"/>
          <a:stretch/>
        </p:blipFill>
        <p:spPr>
          <a:xfrm>
            <a:off x="8233576" y="3166016"/>
            <a:ext cx="1743584" cy="726510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46CE9806-F412-0AD1-8DA7-F345C198867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7606" t="33270" b="20491"/>
          <a:stretch/>
        </p:blipFill>
        <p:spPr>
          <a:xfrm>
            <a:off x="8233576" y="3892526"/>
            <a:ext cx="1743584" cy="1462412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63113C14-A28D-1434-2F63-E43BC6E960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7606" t="79509"/>
          <a:stretch/>
        </p:blipFill>
        <p:spPr>
          <a:xfrm>
            <a:off x="8233576" y="5354938"/>
            <a:ext cx="1743584" cy="648078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4E5C7534-71C5-4CEF-F729-8129C4344F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0299" r="33638" b="57640"/>
          <a:stretch/>
        </p:blipFill>
        <p:spPr>
          <a:xfrm>
            <a:off x="2673933" y="3090860"/>
            <a:ext cx="3571817" cy="1014001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553A8F4C-33C7-AE33-06F1-50B828E8A7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2359" r="33638" b="8302"/>
          <a:stretch/>
        </p:blipFill>
        <p:spPr>
          <a:xfrm>
            <a:off x="2673933" y="4104861"/>
            <a:ext cx="3571817" cy="1560443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0209EA07-7C56-012A-E17D-30BC968ABB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91699" r="33638"/>
          <a:stretch/>
        </p:blipFill>
        <p:spPr>
          <a:xfrm>
            <a:off x="2673933" y="5665304"/>
            <a:ext cx="3571817" cy="26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0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DEA4A66D-ECC5-E71C-F379-EDBD3E4FB0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86837"/>
          <a:stretch/>
        </p:blipFill>
        <p:spPr>
          <a:xfrm>
            <a:off x="2828389" y="1514247"/>
            <a:ext cx="7678222" cy="428853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DA2C6030-14CC-A3E9-E802-02FB6DDE29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3163" b="78944"/>
          <a:stretch/>
        </p:blipFill>
        <p:spPr>
          <a:xfrm>
            <a:off x="2828389" y="1943100"/>
            <a:ext cx="7678222" cy="257175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A495A03F-D5B3-6B26-E756-9FD5D3E51C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1057" b="60086"/>
          <a:stretch/>
        </p:blipFill>
        <p:spPr>
          <a:xfrm>
            <a:off x="2828389" y="2200275"/>
            <a:ext cx="7678222" cy="614363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E85D00B5-3F79-F36A-0962-E026B2E04F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9914" b="52192"/>
          <a:stretch/>
        </p:blipFill>
        <p:spPr>
          <a:xfrm>
            <a:off x="2828389" y="2814638"/>
            <a:ext cx="7678222" cy="257175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891A95EA-5326-A81D-2D51-651C3D17E8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7807" b="41230"/>
          <a:stretch/>
        </p:blipFill>
        <p:spPr>
          <a:xfrm>
            <a:off x="2828389" y="3071813"/>
            <a:ext cx="7678222" cy="357187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A67040A5-B9EF-A17D-F502-63AE23A8D0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8771"/>
          <a:stretch/>
        </p:blipFill>
        <p:spPr>
          <a:xfrm>
            <a:off x="2828389" y="3429000"/>
            <a:ext cx="7678222" cy="134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1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נספחים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5878168" y="2263204"/>
            <a:ext cx="548406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ב' - אחוזים</a:t>
            </a:r>
          </a:p>
        </p:txBody>
      </p:sp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8173032-2DFC-E1B6-595C-5EE4762DB16B}"/>
              </a:ext>
            </a:extLst>
          </p:cNvPr>
          <p:cNvSpPr txBox="1">
            <a:spLocks/>
          </p:cNvSpPr>
          <p:nvPr/>
        </p:nvSpPr>
        <p:spPr>
          <a:xfrm>
            <a:off x="5300663" y="2924018"/>
            <a:ext cx="42994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>
                <a:solidFill>
                  <a:srgbClr val="9C4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א. מציאת ערך האחוז</a:t>
            </a:r>
            <a:endParaRPr lang="he-IL" sz="3000" b="1">
              <a:solidFill>
                <a:srgbClr val="9C42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5814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241</a:t>
            </a:r>
          </a:p>
        </p:txBody>
      </p:sp>
    </p:spTree>
    <p:extLst>
      <p:ext uri="{BB962C8B-B14F-4D97-AF65-F5344CB8AC3E}">
        <p14:creationId xmlns:p14="http://schemas.microsoft.com/office/powerpoint/2010/main" val="3458831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EF69B551-B7D4-5F09-420A-31CCC95EF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1888" y="551204"/>
            <a:ext cx="7525800" cy="333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464A8BC-8187-E3A6-95F2-0A4CFA5B4C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79769"/>
          <a:stretch/>
        </p:blipFill>
        <p:spPr>
          <a:xfrm>
            <a:off x="6929313" y="1190510"/>
            <a:ext cx="4658375" cy="33342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E407117-CAB0-7FC6-BC33-8FD9D19BF6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0231" b="42198"/>
          <a:stretch/>
        </p:blipFill>
        <p:spPr>
          <a:xfrm>
            <a:off x="6929313" y="1523932"/>
            <a:ext cx="4658375" cy="61919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6CA26B6-7BD7-5F58-22BA-DCD6EFB14D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7802" b="12722"/>
          <a:stretch/>
        </p:blipFill>
        <p:spPr>
          <a:xfrm>
            <a:off x="6929313" y="2143125"/>
            <a:ext cx="4658375" cy="48577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E85DF986-E11A-69A6-C025-5FD4E45158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87278"/>
          <a:stretch/>
        </p:blipFill>
        <p:spPr>
          <a:xfrm>
            <a:off x="6929313" y="2628900"/>
            <a:ext cx="4658375" cy="209664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6CB57DB9-E68A-B499-144E-06F4A3A189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6573" b="66797"/>
          <a:stretch/>
        </p:blipFill>
        <p:spPr>
          <a:xfrm>
            <a:off x="8696248" y="2910004"/>
            <a:ext cx="2891440" cy="1290521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D94C717A-D26A-A7BD-CEFB-29923485E4C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38217" b="63121"/>
          <a:stretch/>
        </p:blipFill>
        <p:spPr>
          <a:xfrm>
            <a:off x="2590623" y="2910004"/>
            <a:ext cx="5344129" cy="1433396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68B4AE85-D39D-D027-D980-7AB69219AF9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6573" t="33204" b="628"/>
          <a:stretch/>
        </p:blipFill>
        <p:spPr>
          <a:xfrm>
            <a:off x="8696248" y="4200524"/>
            <a:ext cx="2891440" cy="2571751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53531557-75B6-ECCB-BAF9-A0D1BD64FAE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6879" r="38217" b="37632"/>
          <a:stretch/>
        </p:blipFill>
        <p:spPr>
          <a:xfrm>
            <a:off x="2590623" y="4343400"/>
            <a:ext cx="5344129" cy="990668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81CC3890-2FA3-BDCB-BDBF-7644CBCF5DF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2368" r="38217"/>
          <a:stretch/>
        </p:blipFill>
        <p:spPr>
          <a:xfrm>
            <a:off x="2590623" y="5334068"/>
            <a:ext cx="5344129" cy="146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8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נספחים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5878168" y="2263204"/>
            <a:ext cx="548406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ב' - אחוזים</a:t>
            </a:r>
          </a:p>
        </p:txBody>
      </p:sp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8173032-2DFC-E1B6-595C-5EE4762DB16B}"/>
              </a:ext>
            </a:extLst>
          </p:cNvPr>
          <p:cNvSpPr txBox="1">
            <a:spLocks/>
          </p:cNvSpPr>
          <p:nvPr/>
        </p:nvSpPr>
        <p:spPr>
          <a:xfrm>
            <a:off x="5878168" y="2916816"/>
            <a:ext cx="42994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>
                <a:solidFill>
                  <a:srgbClr val="9C4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ב. מציאת האחוז</a:t>
            </a:r>
            <a:endParaRPr lang="he-IL" sz="3000" b="1">
              <a:solidFill>
                <a:srgbClr val="9C42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3601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242</a:t>
            </a:r>
          </a:p>
        </p:txBody>
      </p:sp>
    </p:spTree>
    <p:extLst>
      <p:ext uri="{BB962C8B-B14F-4D97-AF65-F5344CB8AC3E}">
        <p14:creationId xmlns:p14="http://schemas.microsoft.com/office/powerpoint/2010/main" val="2448547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06A9C1A4-8306-961C-BB63-25D108497B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0121" y="431936"/>
            <a:ext cx="6849431" cy="381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DCCB57B-57E5-BE90-0A86-1E69731BBB6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3478" b="73835"/>
          <a:stretch/>
        </p:blipFill>
        <p:spPr>
          <a:xfrm>
            <a:off x="6400799" y="1380853"/>
            <a:ext cx="4345297" cy="1019448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4321D4B-6D1C-4B3D-15FF-E0822D105A6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3477" t="26165" b="54767"/>
          <a:stretch/>
        </p:blipFill>
        <p:spPr>
          <a:xfrm>
            <a:off x="6400799" y="2400301"/>
            <a:ext cx="4345297" cy="74295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EB5B369-443D-86E5-BE78-7F17DE92DE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7416" t="45233" b="25065"/>
          <a:stretch/>
        </p:blipFill>
        <p:spPr>
          <a:xfrm>
            <a:off x="7472363" y="3500446"/>
            <a:ext cx="3273734" cy="115728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0C47688F-E7E8-F697-ABAF-0DEB810FED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5233" r="53920" b="35699"/>
          <a:stretch/>
        </p:blipFill>
        <p:spPr>
          <a:xfrm>
            <a:off x="3058349" y="3500446"/>
            <a:ext cx="3542476" cy="742950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B07B8A2F-859D-4FC4-5424-474C53F2821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7416" t="74935"/>
          <a:stretch/>
        </p:blipFill>
        <p:spPr>
          <a:xfrm>
            <a:off x="7472363" y="4657732"/>
            <a:ext cx="3273734" cy="976583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6DE4EA8D-E139-9D75-D53B-4A2C351BED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4301" r="53920"/>
          <a:stretch/>
        </p:blipFill>
        <p:spPr>
          <a:xfrm>
            <a:off x="3058349" y="4243396"/>
            <a:ext cx="3542476" cy="139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9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נספחים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5878168" y="2263204"/>
            <a:ext cx="548406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ב' - אחוזים</a:t>
            </a:r>
          </a:p>
        </p:txBody>
      </p:sp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8173032-2DFC-E1B6-595C-5EE4762DB16B}"/>
              </a:ext>
            </a:extLst>
          </p:cNvPr>
          <p:cNvSpPr txBox="1">
            <a:spLocks/>
          </p:cNvSpPr>
          <p:nvPr/>
        </p:nvSpPr>
        <p:spPr>
          <a:xfrm>
            <a:off x="2586038" y="2916816"/>
            <a:ext cx="759156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>
                <a:solidFill>
                  <a:srgbClr val="9C4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ג. מציאת הכמות ההתחלתית (השלמה) </a:t>
            </a:r>
          </a:p>
        </p:txBody>
      </p:sp>
    </p:spTree>
    <p:extLst>
      <p:ext uri="{BB962C8B-B14F-4D97-AF65-F5344CB8AC3E}">
        <p14:creationId xmlns:p14="http://schemas.microsoft.com/office/powerpoint/2010/main" val="342948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נספחים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6096000" y="2212511"/>
            <a:ext cx="548406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א'</a:t>
            </a:r>
          </a:p>
        </p:txBody>
      </p:sp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8173032-2DFC-E1B6-595C-5EE4762DB16B}"/>
              </a:ext>
            </a:extLst>
          </p:cNvPr>
          <p:cNvSpPr txBox="1">
            <a:spLocks/>
          </p:cNvSpPr>
          <p:nvPr/>
        </p:nvSpPr>
        <p:spPr>
          <a:xfrm>
            <a:off x="3251200" y="2899790"/>
            <a:ext cx="7008202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>
                <a:solidFill>
                  <a:srgbClr val="9C4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א. משוואות ממעלה ראשונה</a:t>
            </a:r>
            <a:endParaRPr lang="he-IL" sz="3000" b="1">
              <a:solidFill>
                <a:srgbClr val="9C42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8282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243</a:t>
            </a:r>
          </a:p>
        </p:txBody>
      </p:sp>
    </p:spTree>
    <p:extLst>
      <p:ext uri="{BB962C8B-B14F-4D97-AF65-F5344CB8AC3E}">
        <p14:creationId xmlns:p14="http://schemas.microsoft.com/office/powerpoint/2010/main" val="2747575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EB0C7A14-CE08-1751-9ADA-B8A234C609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87916"/>
          <a:stretch/>
        </p:blipFill>
        <p:spPr>
          <a:xfrm>
            <a:off x="3428426" y="742595"/>
            <a:ext cx="8221222" cy="614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8D23383A-D4E6-03C6-BA24-B8A2B0CBD7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3708" t="23038" b="70502"/>
          <a:stretch/>
        </p:blipFill>
        <p:spPr>
          <a:xfrm>
            <a:off x="7843838" y="1914525"/>
            <a:ext cx="3805810" cy="328613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F2D4333F-A63B-A3A1-38FB-2A378CE7B2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6140" t="29498" b="57582"/>
          <a:stretch/>
        </p:blipFill>
        <p:spPr>
          <a:xfrm>
            <a:off x="8043862" y="2243138"/>
            <a:ext cx="3605785" cy="657226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42128B33-F7BC-CB21-A210-82A5A8D081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6140" t="42417" b="42136"/>
          <a:stretch/>
        </p:blipFill>
        <p:spPr>
          <a:xfrm>
            <a:off x="8043862" y="2900364"/>
            <a:ext cx="3605786" cy="785812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A6708CDA-0F4B-A9D8-8744-657A745D8D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3708" t="59830" b="14050"/>
          <a:stretch/>
        </p:blipFill>
        <p:spPr>
          <a:xfrm>
            <a:off x="7843836" y="4071938"/>
            <a:ext cx="3805811" cy="1328738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22B614-2F8A-439A-19B8-855F25BE53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3708" t="87354"/>
          <a:stretch/>
        </p:blipFill>
        <p:spPr>
          <a:xfrm>
            <a:off x="7843835" y="5400676"/>
            <a:ext cx="3805812" cy="643292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2339FB3B-E8E5-6984-38D1-A0B24CBB3A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7864" r="51506" b="16016"/>
          <a:stretch/>
        </p:blipFill>
        <p:spPr>
          <a:xfrm>
            <a:off x="3428426" y="4058005"/>
            <a:ext cx="3986787" cy="1328739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F8FE21FF-4D07-9C72-37AA-E74BE54B8A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84357" r="51506" b="476"/>
          <a:stretch/>
        </p:blipFill>
        <p:spPr>
          <a:xfrm>
            <a:off x="3428426" y="5386743"/>
            <a:ext cx="3986787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9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נספחים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2586038" y="2263204"/>
            <a:ext cx="877619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ג' – מערכת צירים ופונקציות</a:t>
            </a:r>
          </a:p>
        </p:txBody>
      </p:sp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8173032-2DFC-E1B6-595C-5EE4762DB16B}"/>
              </a:ext>
            </a:extLst>
          </p:cNvPr>
          <p:cNvSpPr txBox="1">
            <a:spLocks/>
          </p:cNvSpPr>
          <p:nvPr/>
        </p:nvSpPr>
        <p:spPr>
          <a:xfrm>
            <a:off x="4557712" y="2916816"/>
            <a:ext cx="561989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>
                <a:solidFill>
                  <a:srgbClr val="9C4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א. מערכת צירים קרטזית </a:t>
            </a:r>
          </a:p>
        </p:txBody>
      </p:sp>
    </p:spTree>
    <p:extLst>
      <p:ext uri="{BB962C8B-B14F-4D97-AF65-F5344CB8AC3E}">
        <p14:creationId xmlns:p14="http://schemas.microsoft.com/office/powerpoint/2010/main" val="3635969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D53F67F-9B96-7B36-2C9B-414948233E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00" b="58998"/>
          <a:stretch/>
        </p:blipFill>
        <p:spPr>
          <a:xfrm>
            <a:off x="3058349" y="464242"/>
            <a:ext cx="9069066" cy="242473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01C31DB-A12B-9D95-37B1-4D403496C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1002" b="47957"/>
          <a:stretch/>
        </p:blipFill>
        <p:spPr>
          <a:xfrm>
            <a:off x="3058349" y="2888974"/>
            <a:ext cx="9069066" cy="66260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018F4CE-4580-C272-6FDA-D8F49F05F3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2042" b="18596"/>
          <a:stretch/>
        </p:blipFill>
        <p:spPr>
          <a:xfrm>
            <a:off x="3058349" y="3551583"/>
            <a:ext cx="9069066" cy="176212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AC99FCEC-9948-66BA-8E0D-35E2A6C6A8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81403"/>
          <a:stretch/>
        </p:blipFill>
        <p:spPr>
          <a:xfrm>
            <a:off x="3058349" y="5313706"/>
            <a:ext cx="9069066" cy="111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8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246</a:t>
            </a:r>
          </a:p>
        </p:txBody>
      </p:sp>
    </p:spTree>
    <p:extLst>
      <p:ext uri="{BB962C8B-B14F-4D97-AF65-F5344CB8AC3E}">
        <p14:creationId xmlns:p14="http://schemas.microsoft.com/office/powerpoint/2010/main" val="331937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77AE906D-C2AE-6FF0-83CE-6CFEE8B2F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3093" y="1461009"/>
            <a:ext cx="7659169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62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נספחים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2586038" y="2263204"/>
            <a:ext cx="877619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ג' – מערכת צירים ופונקציות</a:t>
            </a:r>
          </a:p>
        </p:txBody>
      </p:sp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8173032-2DFC-E1B6-595C-5EE4762DB16B}"/>
              </a:ext>
            </a:extLst>
          </p:cNvPr>
          <p:cNvSpPr txBox="1">
            <a:spLocks/>
          </p:cNvSpPr>
          <p:nvPr/>
        </p:nvSpPr>
        <p:spPr>
          <a:xfrm>
            <a:off x="829764" y="2916816"/>
            <a:ext cx="934784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>
                <a:solidFill>
                  <a:srgbClr val="9C4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ב. הגדרת פונקציה וייצוג פונקציה באופנים שונים</a:t>
            </a:r>
          </a:p>
        </p:txBody>
      </p:sp>
    </p:spTree>
    <p:extLst>
      <p:ext uri="{BB962C8B-B14F-4D97-AF65-F5344CB8AC3E}">
        <p14:creationId xmlns:p14="http://schemas.microsoft.com/office/powerpoint/2010/main" val="2069766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25C76B4-5642-2920-C151-E06F9E9CEC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171" b="62953"/>
          <a:stretch/>
        </p:blipFill>
        <p:spPr>
          <a:xfrm>
            <a:off x="2213080" y="1253234"/>
            <a:ext cx="9021434" cy="140808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0A665F05-4C07-8ED6-4458-C393EDAB22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7047" b="46610"/>
          <a:stretch/>
        </p:blipFill>
        <p:spPr>
          <a:xfrm>
            <a:off x="2213080" y="2661314"/>
            <a:ext cx="9021434" cy="641444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88AC0017-E340-D4A1-04B4-F2E99BD9A3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3390"/>
          <a:stretch/>
        </p:blipFill>
        <p:spPr>
          <a:xfrm>
            <a:off x="2213080" y="3302758"/>
            <a:ext cx="9021434" cy="182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4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247</a:t>
            </a:r>
          </a:p>
        </p:txBody>
      </p:sp>
    </p:spTree>
    <p:extLst>
      <p:ext uri="{BB962C8B-B14F-4D97-AF65-F5344CB8AC3E}">
        <p14:creationId xmlns:p14="http://schemas.microsoft.com/office/powerpoint/2010/main" val="1212225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49CE9815-D6FE-6C33-69D6-CF92104A2A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171" t="486" r="-1" b="85883"/>
          <a:stretch/>
        </p:blipFill>
        <p:spPr>
          <a:xfrm>
            <a:off x="3370997" y="736978"/>
            <a:ext cx="8111173" cy="69603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E6A2CF0-055D-8358-B8D0-7AC00D47EC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170" t="14117" b="67440"/>
          <a:stretch/>
        </p:blipFill>
        <p:spPr>
          <a:xfrm>
            <a:off x="3370997" y="1433016"/>
            <a:ext cx="8111173" cy="94169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A4A8374-2769-641A-224C-0C8BFFE339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7921" t="32560" b="51403"/>
          <a:stretch/>
        </p:blipFill>
        <p:spPr>
          <a:xfrm>
            <a:off x="6455390" y="2374710"/>
            <a:ext cx="5026779" cy="818866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AD5DB754-58DD-02A0-1133-99B9B52FE4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2560" b="1119"/>
          <a:stretch/>
        </p:blipFill>
        <p:spPr>
          <a:xfrm>
            <a:off x="3370996" y="2374709"/>
            <a:ext cx="8097381" cy="338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8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982305AC-45C8-15EC-86F6-06D5C95417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60490"/>
          <a:stretch/>
        </p:blipFill>
        <p:spPr>
          <a:xfrm>
            <a:off x="2058356" y="1658735"/>
            <a:ext cx="9040487" cy="1147965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15348332-B547-EFA9-7C24-18E096B004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9510" b="42132"/>
          <a:stretch/>
        </p:blipFill>
        <p:spPr>
          <a:xfrm>
            <a:off x="2058356" y="2806699"/>
            <a:ext cx="9040487" cy="533401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11E68681-DADE-38AC-C00C-E2E28E9982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7868" b="23773"/>
          <a:stretch/>
        </p:blipFill>
        <p:spPr>
          <a:xfrm>
            <a:off x="2058356" y="3340099"/>
            <a:ext cx="9040487" cy="533401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30AA6766-7E67-B946-A8BB-3FBD1A4899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76226"/>
          <a:stretch/>
        </p:blipFill>
        <p:spPr>
          <a:xfrm>
            <a:off x="2058356" y="3873499"/>
            <a:ext cx="9040487" cy="69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41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נספחים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2586038" y="2263204"/>
            <a:ext cx="877619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ג' – מערכת צירים ופונקציות</a:t>
            </a:r>
          </a:p>
        </p:txBody>
      </p:sp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8173032-2DFC-E1B6-595C-5EE4762DB16B}"/>
              </a:ext>
            </a:extLst>
          </p:cNvPr>
          <p:cNvSpPr txBox="1">
            <a:spLocks/>
          </p:cNvSpPr>
          <p:nvPr/>
        </p:nvSpPr>
        <p:spPr>
          <a:xfrm>
            <a:off x="3686629" y="2916816"/>
            <a:ext cx="6490976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>
                <a:solidFill>
                  <a:srgbClr val="9C4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ג. נקודות חיתוך עם הצירים</a:t>
            </a:r>
          </a:p>
        </p:txBody>
      </p:sp>
    </p:spTree>
    <p:extLst>
      <p:ext uri="{BB962C8B-B14F-4D97-AF65-F5344CB8AC3E}">
        <p14:creationId xmlns:p14="http://schemas.microsoft.com/office/powerpoint/2010/main" val="462933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AA9078E-9767-CE43-8B2E-0E2DED479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0712" y="1677973"/>
            <a:ext cx="9021434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60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נספחים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2586038" y="2263204"/>
            <a:ext cx="877619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ג' – מערכת צירים ופונקציות</a:t>
            </a:r>
          </a:p>
        </p:txBody>
      </p:sp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8173032-2DFC-E1B6-595C-5EE4762DB16B}"/>
              </a:ext>
            </a:extLst>
          </p:cNvPr>
          <p:cNvSpPr txBox="1">
            <a:spLocks/>
          </p:cNvSpPr>
          <p:nvPr/>
        </p:nvSpPr>
        <p:spPr>
          <a:xfrm>
            <a:off x="6995885" y="2916816"/>
            <a:ext cx="318171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>
                <a:solidFill>
                  <a:srgbClr val="9C4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ד. נקודות קיצון</a:t>
            </a:r>
          </a:p>
        </p:txBody>
      </p:sp>
    </p:spTree>
    <p:extLst>
      <p:ext uri="{BB962C8B-B14F-4D97-AF65-F5344CB8AC3E}">
        <p14:creationId xmlns:p14="http://schemas.microsoft.com/office/powerpoint/2010/main" val="3896306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3EDC12D-3890-9E06-749E-5EE34E462B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2878" y="1677973"/>
            <a:ext cx="9050013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63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נספחים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2586038" y="2263204"/>
            <a:ext cx="877619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ג' – מערכת צירים ופונקציות</a:t>
            </a:r>
          </a:p>
        </p:txBody>
      </p:sp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8173032-2DFC-E1B6-595C-5EE4762DB16B}"/>
              </a:ext>
            </a:extLst>
          </p:cNvPr>
          <p:cNvSpPr txBox="1">
            <a:spLocks/>
          </p:cNvSpPr>
          <p:nvPr/>
        </p:nvSpPr>
        <p:spPr>
          <a:xfrm>
            <a:off x="3874881" y="2916816"/>
            <a:ext cx="63027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>
                <a:solidFill>
                  <a:srgbClr val="9C4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ה. תחומי עלייה ותחומי ירידה</a:t>
            </a:r>
          </a:p>
        </p:txBody>
      </p:sp>
    </p:spTree>
    <p:extLst>
      <p:ext uri="{BB962C8B-B14F-4D97-AF65-F5344CB8AC3E}">
        <p14:creationId xmlns:p14="http://schemas.microsoft.com/office/powerpoint/2010/main" val="257841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26643F7-8B9E-AC69-4992-273AFA58E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7050" y="1365917"/>
            <a:ext cx="9050013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682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נספחים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2586038" y="2263204"/>
            <a:ext cx="877619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ג' – מערכת צירים ופונקציות</a:t>
            </a:r>
          </a:p>
        </p:txBody>
      </p:sp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8173032-2DFC-E1B6-595C-5EE4762DB16B}"/>
              </a:ext>
            </a:extLst>
          </p:cNvPr>
          <p:cNvSpPr txBox="1">
            <a:spLocks/>
          </p:cNvSpPr>
          <p:nvPr/>
        </p:nvSpPr>
        <p:spPr>
          <a:xfrm>
            <a:off x="3149601" y="2916816"/>
            <a:ext cx="702800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>
                <a:solidFill>
                  <a:srgbClr val="9C4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ו. תחומי חיוביות ותחומי שליליות</a:t>
            </a:r>
          </a:p>
        </p:txBody>
      </p:sp>
    </p:spTree>
    <p:extLst>
      <p:ext uri="{BB962C8B-B14F-4D97-AF65-F5344CB8AC3E}">
        <p14:creationId xmlns:p14="http://schemas.microsoft.com/office/powerpoint/2010/main" val="938660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5F763EC-CD47-8F5A-3896-415F3DB2A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7548" y="1761430"/>
            <a:ext cx="9030960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049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נספחים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2586038" y="2263204"/>
            <a:ext cx="877619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ג' – מערכת צירים ופונקציות</a:t>
            </a:r>
          </a:p>
        </p:txBody>
      </p:sp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8173032-2DFC-E1B6-595C-5EE4762DB16B}"/>
              </a:ext>
            </a:extLst>
          </p:cNvPr>
          <p:cNvSpPr txBox="1">
            <a:spLocks/>
          </p:cNvSpPr>
          <p:nvPr/>
        </p:nvSpPr>
        <p:spPr>
          <a:xfrm>
            <a:off x="3149601" y="2916816"/>
            <a:ext cx="702800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>
                <a:solidFill>
                  <a:srgbClr val="9C4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ז. נקודות חיתוך של שני גרפים</a:t>
            </a:r>
          </a:p>
        </p:txBody>
      </p:sp>
    </p:spTree>
    <p:extLst>
      <p:ext uri="{BB962C8B-B14F-4D97-AF65-F5344CB8AC3E}">
        <p14:creationId xmlns:p14="http://schemas.microsoft.com/office/powerpoint/2010/main" val="613382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E3A8847-DC68-40CE-ECB5-3A72DF598E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170"/>
          <a:stretch/>
        </p:blipFill>
        <p:spPr>
          <a:xfrm>
            <a:off x="1575756" y="2349794"/>
            <a:ext cx="9040487" cy="218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2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דוגמאות פתורות</a:t>
            </a:r>
            <a:endParaRPr lang="he-IL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236</a:t>
            </a:r>
          </a:p>
        </p:txBody>
      </p:sp>
    </p:spTree>
    <p:extLst>
      <p:ext uri="{BB962C8B-B14F-4D97-AF65-F5344CB8AC3E}">
        <p14:creationId xmlns:p14="http://schemas.microsoft.com/office/powerpoint/2010/main" val="3550639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נספחים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2586038" y="2263204"/>
            <a:ext cx="877619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ג' – מערכת צירים ופונקציות</a:t>
            </a:r>
          </a:p>
        </p:txBody>
      </p:sp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8173032-2DFC-E1B6-595C-5EE4762DB16B}"/>
              </a:ext>
            </a:extLst>
          </p:cNvPr>
          <p:cNvSpPr txBox="1">
            <a:spLocks/>
          </p:cNvSpPr>
          <p:nvPr/>
        </p:nvSpPr>
        <p:spPr>
          <a:xfrm>
            <a:off x="3149601" y="2916816"/>
            <a:ext cx="702800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>
                <a:solidFill>
                  <a:srgbClr val="9C4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ח. קצב ההשתנות של פונקציה</a:t>
            </a:r>
          </a:p>
        </p:txBody>
      </p:sp>
    </p:spTree>
    <p:extLst>
      <p:ext uri="{BB962C8B-B14F-4D97-AF65-F5344CB8AC3E}">
        <p14:creationId xmlns:p14="http://schemas.microsoft.com/office/powerpoint/2010/main" val="1850589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3547E85-253E-6503-06FC-26D0898A4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0380" y="446224"/>
            <a:ext cx="89916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059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D4F16021-EC35-488B-FA47-512A71D67E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40559"/>
          <a:stretch/>
        </p:blipFill>
        <p:spPr>
          <a:xfrm>
            <a:off x="3058349" y="446224"/>
            <a:ext cx="9067800" cy="345934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8D13CF2-492E-8539-5A19-912C69353B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9441"/>
          <a:stretch/>
        </p:blipFill>
        <p:spPr>
          <a:xfrm>
            <a:off x="3058349" y="3905573"/>
            <a:ext cx="9067800" cy="23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4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CAEEDEB6-5E67-0FE8-A03D-51C84A2621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90116"/>
          <a:stretch/>
        </p:blipFill>
        <p:spPr>
          <a:xfrm>
            <a:off x="8081459" y="1421509"/>
            <a:ext cx="3362794" cy="309781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F10C1B6-1462-B423-B4C0-3DA6E7A5FD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9884" b="80232"/>
          <a:stretch/>
        </p:blipFill>
        <p:spPr>
          <a:xfrm>
            <a:off x="8081459" y="1731289"/>
            <a:ext cx="3362794" cy="309781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FE9E588-1E81-5283-3CCE-A4B1DD11AD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16367" b="73749"/>
          <a:stretch/>
        </p:blipFill>
        <p:spPr>
          <a:xfrm>
            <a:off x="8081459" y="1934489"/>
            <a:ext cx="3362794" cy="30978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EC0166C-276C-3F94-3974-6FB76F8800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26252" b="63864"/>
          <a:stretch/>
        </p:blipFill>
        <p:spPr>
          <a:xfrm>
            <a:off x="8081459" y="2244269"/>
            <a:ext cx="3362794" cy="309781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9D7AD17-C676-3DA4-EB26-E4D0585986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36136" b="44732"/>
          <a:stretch/>
        </p:blipFill>
        <p:spPr>
          <a:xfrm>
            <a:off x="8081459" y="2554049"/>
            <a:ext cx="3362794" cy="599641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D623E175-DCD9-8583-AD99-3398B65080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55268"/>
          <a:stretch/>
        </p:blipFill>
        <p:spPr>
          <a:xfrm>
            <a:off x="8081459" y="3153689"/>
            <a:ext cx="3362794" cy="1401981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95EB43B5-527F-CE4D-CB14-C91158071D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91410"/>
          <a:stretch/>
        </p:blipFill>
        <p:spPr>
          <a:xfrm>
            <a:off x="2514601" y="1421509"/>
            <a:ext cx="4582164" cy="408319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086BB11C-ADA1-B1A4-DAFF-1455EAF3A3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8589" b="86335"/>
          <a:stretch/>
        </p:blipFill>
        <p:spPr>
          <a:xfrm>
            <a:off x="2514601" y="1829827"/>
            <a:ext cx="4582164" cy="241301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1AA59355-0DEE-2B25-8342-C9274A46B8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13665" b="68702"/>
          <a:stretch/>
        </p:blipFill>
        <p:spPr>
          <a:xfrm>
            <a:off x="2514601" y="2071127"/>
            <a:ext cx="4582164" cy="838201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52800FF8-0925-D8A3-5ADC-BD1580BACA3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31299" b="57213"/>
          <a:stretch/>
        </p:blipFill>
        <p:spPr>
          <a:xfrm>
            <a:off x="2514601" y="2909327"/>
            <a:ext cx="4582164" cy="546101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D479E9B4-753B-C284-19D6-2C3CD7827E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2787" b="45725"/>
          <a:stretch/>
        </p:blipFill>
        <p:spPr>
          <a:xfrm>
            <a:off x="2514601" y="3455427"/>
            <a:ext cx="4582164" cy="546101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32EE7812-7DA2-4016-D91D-1D872337F1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54274" b="39581"/>
          <a:stretch/>
        </p:blipFill>
        <p:spPr>
          <a:xfrm>
            <a:off x="2514601" y="4001527"/>
            <a:ext cx="4582164" cy="292101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D5722B31-7FFF-0207-87FF-BAD829578C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60419" b="33436"/>
          <a:stretch/>
        </p:blipFill>
        <p:spPr>
          <a:xfrm>
            <a:off x="2514601" y="4293627"/>
            <a:ext cx="4582164" cy="29210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AEB16C07-1EC5-4A2C-92D8-2DF5329D26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64694" b="21681"/>
          <a:stretch/>
        </p:blipFill>
        <p:spPr>
          <a:xfrm>
            <a:off x="2514601" y="4496827"/>
            <a:ext cx="4582164" cy="647701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15C4B107-1353-4017-BC6E-98404E2C52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78319"/>
          <a:stretch/>
        </p:blipFill>
        <p:spPr>
          <a:xfrm>
            <a:off x="2514601" y="5144527"/>
            <a:ext cx="4582164" cy="103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5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דוגמאות פתורות</a:t>
            </a:r>
            <a:endParaRPr lang="he-IL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237</a:t>
            </a:r>
          </a:p>
        </p:txBody>
      </p:sp>
    </p:spTree>
    <p:extLst>
      <p:ext uri="{BB962C8B-B14F-4D97-AF65-F5344CB8AC3E}">
        <p14:creationId xmlns:p14="http://schemas.microsoft.com/office/powerpoint/2010/main" val="321388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B279BA9A-F7C6-850E-E08A-D2DC4F511B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89260"/>
          <a:stretch/>
        </p:blipFill>
        <p:spPr>
          <a:xfrm>
            <a:off x="8981479" y="1072299"/>
            <a:ext cx="2753109" cy="482914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B991502C-9292-F974-83F6-B027498AC9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0740" b="75985"/>
          <a:stretch/>
        </p:blipFill>
        <p:spPr>
          <a:xfrm>
            <a:off x="8981479" y="1555213"/>
            <a:ext cx="2753109" cy="596899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6147291F-8189-9C70-52E5-7B0A863CE7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4015" b="69771"/>
          <a:stretch/>
        </p:blipFill>
        <p:spPr>
          <a:xfrm>
            <a:off x="8981479" y="2152113"/>
            <a:ext cx="2753109" cy="279400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88287CA5-CB01-D738-0CE3-BCD6C4CAE2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0229" b="63557"/>
          <a:stretch/>
        </p:blipFill>
        <p:spPr>
          <a:xfrm>
            <a:off x="8981479" y="2431513"/>
            <a:ext cx="2753109" cy="279400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90CBD75E-353F-1DCF-7081-1AED68CB35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4755" b="57343"/>
          <a:stretch/>
        </p:blipFill>
        <p:spPr>
          <a:xfrm>
            <a:off x="8981479" y="2635026"/>
            <a:ext cx="2753109" cy="355287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B6CEC80B-4FC2-7591-A292-26C402AB63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0969" b="52817"/>
          <a:stretch/>
        </p:blipFill>
        <p:spPr>
          <a:xfrm>
            <a:off x="8981479" y="2914427"/>
            <a:ext cx="2753109" cy="279400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131F16F6-36CC-B32C-3A4E-2B7ADDC44A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7183" b="37572"/>
          <a:stretch/>
        </p:blipFill>
        <p:spPr>
          <a:xfrm>
            <a:off x="8981479" y="3193827"/>
            <a:ext cx="2753109" cy="685486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FABC14BD-3F54-5B54-535F-265B34C256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2428"/>
          <a:stretch/>
        </p:blipFill>
        <p:spPr>
          <a:xfrm>
            <a:off x="8981479" y="3879313"/>
            <a:ext cx="2753109" cy="1689412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071C6CBD-98A8-AEDF-AEA3-3A671E1543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612" b="86646"/>
          <a:stretch/>
        </p:blipFill>
        <p:spPr>
          <a:xfrm>
            <a:off x="5703806" y="1072299"/>
            <a:ext cx="2530654" cy="536856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5B5AE74C-971C-64CB-8A7B-8A49510C45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612" t="13354" b="81276"/>
          <a:stretch/>
        </p:blipFill>
        <p:spPr>
          <a:xfrm>
            <a:off x="5703806" y="1609155"/>
            <a:ext cx="2530654" cy="215899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8332F98D-A59D-0919-7732-1718FC0889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612" t="18726" b="67920"/>
          <a:stretch/>
        </p:blipFill>
        <p:spPr>
          <a:xfrm>
            <a:off x="5703806" y="1825055"/>
            <a:ext cx="2530654" cy="536856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BAE661A0-B9EC-CB2B-4390-E0B3A2DCBA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612" t="32079" b="60741"/>
          <a:stretch/>
        </p:blipFill>
        <p:spPr>
          <a:xfrm>
            <a:off x="5703806" y="2361911"/>
            <a:ext cx="2530654" cy="288644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3B6996C7-5CB2-34E8-D1BB-9362F18010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612" t="39259" b="44945"/>
          <a:stretch/>
        </p:blipFill>
        <p:spPr>
          <a:xfrm>
            <a:off x="5703806" y="2650555"/>
            <a:ext cx="2530654" cy="634999"/>
          </a:xfrm>
          <a:prstGeom prst="rect">
            <a:avLst/>
          </a:prstGeom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EDCECA0E-FAD8-1929-FC64-F325A32A45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612" t="55055"/>
          <a:stretch/>
        </p:blipFill>
        <p:spPr>
          <a:xfrm>
            <a:off x="5703806" y="3285554"/>
            <a:ext cx="2530654" cy="1806855"/>
          </a:xfrm>
          <a:prstGeom prst="rect">
            <a:avLst/>
          </a:prstGeom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4113ED4D-8E08-FF2D-75BA-13CB564FC8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87118"/>
          <a:stretch/>
        </p:blipFill>
        <p:spPr>
          <a:xfrm>
            <a:off x="1681546" y="1080231"/>
            <a:ext cx="3057952" cy="528924"/>
          </a:xfrm>
          <a:prstGeom prst="rect">
            <a:avLst/>
          </a:prstGeom>
        </p:spPr>
      </p:pic>
      <p:pic>
        <p:nvPicPr>
          <p:cNvPr id="32" name="תמונה 31">
            <a:extLst>
              <a:ext uri="{FF2B5EF4-FFF2-40B4-BE49-F238E27FC236}">
                <a16:creationId xmlns:a16="http://schemas.microsoft.com/office/drawing/2014/main" id="{853673A3-ECBC-6ED9-6E18-EC89D57FAF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2883" b="81240"/>
          <a:stretch/>
        </p:blipFill>
        <p:spPr>
          <a:xfrm>
            <a:off x="1681546" y="1609155"/>
            <a:ext cx="3057952" cy="241300"/>
          </a:xfrm>
          <a:prstGeom prst="rect">
            <a:avLst/>
          </a:prstGeom>
        </p:spPr>
      </p:pic>
      <p:pic>
        <p:nvPicPr>
          <p:cNvPr id="33" name="תמונה 32">
            <a:extLst>
              <a:ext uri="{FF2B5EF4-FFF2-40B4-BE49-F238E27FC236}">
                <a16:creationId xmlns:a16="http://schemas.microsoft.com/office/drawing/2014/main" id="{A24982C4-86BB-64C1-F1A4-F19EF2B173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8759" b="63610"/>
          <a:stretch/>
        </p:blipFill>
        <p:spPr>
          <a:xfrm>
            <a:off x="1681546" y="1850455"/>
            <a:ext cx="3057952" cy="723900"/>
          </a:xfrm>
          <a:prstGeom prst="rect">
            <a:avLst/>
          </a:prstGeom>
        </p:spPr>
      </p:pic>
      <p:pic>
        <p:nvPicPr>
          <p:cNvPr id="34" name="תמונה 33">
            <a:extLst>
              <a:ext uri="{FF2B5EF4-FFF2-40B4-BE49-F238E27FC236}">
                <a16:creationId xmlns:a16="http://schemas.microsoft.com/office/drawing/2014/main" id="{E321F5D1-2B73-FF66-9C98-0C3F2B8E19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6390" b="57733"/>
          <a:stretch/>
        </p:blipFill>
        <p:spPr>
          <a:xfrm>
            <a:off x="1681546" y="2574355"/>
            <a:ext cx="3057952" cy="241300"/>
          </a:xfrm>
          <a:prstGeom prst="rect">
            <a:avLst/>
          </a:prstGeom>
        </p:spPr>
      </p:pic>
      <p:pic>
        <p:nvPicPr>
          <p:cNvPr id="35" name="תמונה 34">
            <a:extLst>
              <a:ext uri="{FF2B5EF4-FFF2-40B4-BE49-F238E27FC236}">
                <a16:creationId xmlns:a16="http://schemas.microsoft.com/office/drawing/2014/main" id="{147899B0-665A-CC17-1D77-53EC3F0B681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2267" b="42267"/>
          <a:stretch/>
        </p:blipFill>
        <p:spPr>
          <a:xfrm>
            <a:off x="1681546" y="2815655"/>
            <a:ext cx="3057952" cy="635001"/>
          </a:xfrm>
          <a:prstGeom prst="rect">
            <a:avLst/>
          </a:prstGeom>
        </p:spPr>
      </p:pic>
      <p:pic>
        <p:nvPicPr>
          <p:cNvPr id="36" name="תמונה 35">
            <a:extLst>
              <a:ext uri="{FF2B5EF4-FFF2-40B4-BE49-F238E27FC236}">
                <a16:creationId xmlns:a16="http://schemas.microsoft.com/office/drawing/2014/main" id="{BE0B987B-03BD-C57B-997B-28B00E8630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7733"/>
          <a:stretch/>
        </p:blipFill>
        <p:spPr>
          <a:xfrm>
            <a:off x="1681546" y="3450655"/>
            <a:ext cx="3057952" cy="173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9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נספחים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6096000" y="2212511"/>
            <a:ext cx="548406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א'</a:t>
            </a:r>
          </a:p>
        </p:txBody>
      </p:sp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8173032-2DFC-E1B6-595C-5EE4762DB16B}"/>
              </a:ext>
            </a:extLst>
          </p:cNvPr>
          <p:cNvSpPr txBox="1">
            <a:spLocks/>
          </p:cNvSpPr>
          <p:nvPr/>
        </p:nvSpPr>
        <p:spPr>
          <a:xfrm>
            <a:off x="2591899" y="2924018"/>
            <a:ext cx="7008202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>
                <a:solidFill>
                  <a:srgbClr val="9C4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ב. משוואות ממעלה שנייה (ריבועיות)</a:t>
            </a:r>
            <a:endParaRPr lang="he-IL" sz="3000" b="1">
              <a:solidFill>
                <a:srgbClr val="9C42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031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05EAD629-A892-817F-7F03-6654C62E5A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78286"/>
          <a:stretch/>
        </p:blipFill>
        <p:spPr>
          <a:xfrm>
            <a:off x="2182183" y="690181"/>
            <a:ext cx="9021434" cy="118942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04A3963-9012-C7DE-940F-7135CD153A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9557" b="63447"/>
          <a:stretch/>
        </p:blipFill>
        <p:spPr>
          <a:xfrm>
            <a:off x="2182183" y="1761431"/>
            <a:ext cx="9021434" cy="93097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1589B59-D41D-AAB0-3A6E-668DF377D7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6552" b="58729"/>
          <a:stretch/>
        </p:blipFill>
        <p:spPr>
          <a:xfrm>
            <a:off x="2182183" y="2692401"/>
            <a:ext cx="9021434" cy="25845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CEE766B-1DEF-F5CC-62FD-0B2A771873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1271" b="46021"/>
          <a:stretch/>
        </p:blipFill>
        <p:spPr>
          <a:xfrm>
            <a:off x="2182183" y="2950851"/>
            <a:ext cx="9021434" cy="696116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A37B9AA7-A8F3-DB73-CB73-0AEB1A9AD1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3979" b="33313"/>
          <a:stretch/>
        </p:blipFill>
        <p:spPr>
          <a:xfrm>
            <a:off x="2182183" y="3646967"/>
            <a:ext cx="9021434" cy="696116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240703C-7AC9-E6F2-9462-1D22B50E3D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6688"/>
          <a:stretch/>
        </p:blipFill>
        <p:spPr>
          <a:xfrm>
            <a:off x="2182183" y="4343083"/>
            <a:ext cx="9021434" cy="18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2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50932</TotalTime>
  <Words>247</Words>
  <Application>Microsoft Office PowerPoint</Application>
  <PresentationFormat>מסך רחב</PresentationFormat>
  <Paragraphs>99</Paragraphs>
  <Slides>42</Slides>
  <Notes>42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Tali Rouash</dc:creator>
  <cp:lastModifiedBy>Tali Rouash</cp:lastModifiedBy>
  <cp:revision>605</cp:revision>
  <dcterms:created xsi:type="dcterms:W3CDTF">2023-03-16T18:50:14Z</dcterms:created>
  <dcterms:modified xsi:type="dcterms:W3CDTF">2023-09-03T02:26:41Z</dcterms:modified>
</cp:coreProperties>
</file>