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48" r:id="rId1"/>
  </p:sldMasterIdLst>
  <p:notesMasterIdLst>
    <p:notesMasterId r:id="rId41"/>
  </p:notesMasterIdLst>
  <p:sldIdLst>
    <p:sldId id="261" r:id="rId2"/>
    <p:sldId id="570" r:id="rId3"/>
    <p:sldId id="257" r:id="rId4"/>
    <p:sldId id="572" r:id="rId5"/>
    <p:sldId id="347" r:id="rId6"/>
    <p:sldId id="514" r:id="rId7"/>
    <p:sldId id="573" r:id="rId8"/>
    <p:sldId id="575" r:id="rId9"/>
    <p:sldId id="574" r:id="rId10"/>
    <p:sldId id="576" r:id="rId11"/>
    <p:sldId id="577" r:id="rId12"/>
    <p:sldId id="578" r:id="rId13"/>
    <p:sldId id="579" r:id="rId14"/>
    <p:sldId id="580" r:id="rId15"/>
    <p:sldId id="581" r:id="rId16"/>
    <p:sldId id="582" r:id="rId17"/>
    <p:sldId id="583" r:id="rId18"/>
    <p:sldId id="584" r:id="rId19"/>
    <p:sldId id="585" r:id="rId20"/>
    <p:sldId id="586" r:id="rId21"/>
    <p:sldId id="587" r:id="rId22"/>
    <p:sldId id="588" r:id="rId23"/>
    <p:sldId id="589" r:id="rId24"/>
    <p:sldId id="590" r:id="rId25"/>
    <p:sldId id="591" r:id="rId26"/>
    <p:sldId id="592" r:id="rId27"/>
    <p:sldId id="593" r:id="rId28"/>
    <p:sldId id="595" r:id="rId29"/>
    <p:sldId id="597" r:id="rId30"/>
    <p:sldId id="598" r:id="rId31"/>
    <p:sldId id="594" r:id="rId32"/>
    <p:sldId id="596" r:id="rId33"/>
    <p:sldId id="599" r:id="rId34"/>
    <p:sldId id="600" r:id="rId35"/>
    <p:sldId id="601" r:id="rId36"/>
    <p:sldId id="602" r:id="rId37"/>
    <p:sldId id="605" r:id="rId38"/>
    <p:sldId id="606" r:id="rId39"/>
    <p:sldId id="607" r:id="rId40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3E3"/>
    <a:srgbClr val="FFFFFF"/>
    <a:srgbClr val="9C4226"/>
    <a:srgbClr val="701B3A"/>
    <a:srgbClr val="953693"/>
    <a:srgbClr val="007336"/>
    <a:srgbClr val="7C5096"/>
    <a:srgbClr val="C32B36"/>
    <a:srgbClr val="39AA41"/>
    <a:srgbClr val="D52E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סגנון ביניים 4 - הדגשה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סגנון ביניים 2 - הדגשה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סגנון ביניים 4 - הדגשה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סגנון ביניים 4 - הדגשה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סגנון ביניים 4 - הדגשה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814" autoAdjust="0"/>
    <p:restoredTop sz="93362" autoAdjust="0"/>
  </p:normalViewPr>
  <p:slideViewPr>
    <p:cSldViewPr snapToGrid="0">
      <p:cViewPr>
        <p:scale>
          <a:sx n="62" d="100"/>
          <a:sy n="62" d="100"/>
        </p:scale>
        <p:origin x="-446" y="3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747F07EA-0942-4464-B1D7-D7CDD732BD60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0CAE58E4-E829-4046-A3B8-8AF34F0A3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3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5155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573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3914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6100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6819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0472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1662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259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123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9097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29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505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5300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172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5636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750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5738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393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224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871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579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386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079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3511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5269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203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5334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5114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73767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1149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974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57274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644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90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98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10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404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207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869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BCF8E81-96AC-EF2F-00D7-3BF3CBAFB7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2592334C-7F2C-96AC-7186-7C1640E2D6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E7BADD7-A9D3-444E-F001-6C8191891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C10A-B35D-4039-BFA4-0E75FBA1DBB9}" type="datetime1">
              <a:rPr lang="en-US" smtClean="0"/>
              <a:t>10/30/2023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5200018-1383-12E5-FA6B-7F581AC8E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DDB5FEF-FA34-E72F-10BD-1A52F1032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92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C21102F-DC1F-2029-F7DD-0A285646C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28A20901-A58A-65AC-E8AF-22717062A3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F6DE823-9904-632C-1BF5-DC3BE7968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80E30-5DB9-4FBE-B0BE-A2FD8E55BF04}" type="datetime1">
              <a:rPr lang="en-US" smtClean="0"/>
              <a:t>10/30/2023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A67F163-236E-D02D-0881-9865099D3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BC074CB-E53E-9CCD-CB18-93D049566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72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BE10F5DD-B803-C64C-FC67-7965035FA5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CB0C75EC-819B-08F3-FBC8-FD38409A2C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DF6426D-366C-E67E-5D2F-9CECB378F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2E0F9-5536-41C8-9545-5D566DC0FF0C}" type="datetime1">
              <a:rPr lang="en-US" smtClean="0"/>
              <a:t>10/30/2023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FFE34FB-E320-92C8-99B8-83C2F59DA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0627705-EF5E-9B54-6C85-575B0EDCC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527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33592E0-955E-FFAF-D6BD-76AB2594D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B913D9E-D420-C1C1-6E5D-8A9B70A81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450577C-FC9E-071A-9946-5203BC0D5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4B1B-ADBF-48A6-8B46-30341B951EF3}" type="datetime1">
              <a:rPr lang="en-US" smtClean="0"/>
              <a:t>10/30/2023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5EB500C-BDC6-5B43-69F8-442FE4FF8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84B5EEC-8F05-4563-A696-02C61FC1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44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094800-6D07-6631-35FC-6B9F54527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FA708301-EA31-6BA9-EF36-5CEC8641D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4C6CBAF-7391-FD0E-5FE4-E2D8FC212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CF5DC-589B-43DA-BAE3-B81C43EAA5F1}" type="datetime1">
              <a:rPr lang="en-US" smtClean="0"/>
              <a:t>10/30/2023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C224B8A-EB1D-B174-478D-75D04FCE7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AE9CA8C-1106-4F3D-CDEB-BA4310EA3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342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96189BA-B908-9E3F-9C76-CBEFB5C2C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93D73D0-590F-E036-D1F2-3E4557A20C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8705FE94-8D25-62C2-6C92-0BC3325358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AB14E794-43E1-ECF0-9845-865EE9AFA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60A45-7D90-449C-9CFB-02768CD7CC09}" type="datetime1">
              <a:rPr lang="en-US" smtClean="0"/>
              <a:t>10/30/2023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31ED9D87-E67D-96E3-ADEA-BB0FD0761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7E6A7ED3-AAB7-8C6B-D03D-7213208FD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10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7A22A04-F20D-C67C-BF9C-238C7B95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3325D14-1441-36CE-CDD3-3A28C94CC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864CF4B4-5E2E-9D36-DECC-C23954AAE9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F16C3357-B3F6-7383-B018-1037178B1B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B772EB2E-7407-6DE2-03CF-34AFA71831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43200CF2-E855-7D65-7594-449110213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C4A9B-29D4-4E0B-B0B1-1FDC8F5C68EC}" type="datetime1">
              <a:rPr lang="en-US" smtClean="0"/>
              <a:t>10/30/2023</a:t>
            </a:fld>
            <a:endParaRPr lang="en-US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EDDA5412-78C9-022D-0DAA-6E5A503D7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7AD893EA-BD50-B6CF-9824-D565A4A17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912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59498D5-34B6-8427-A683-7776E7218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C55B19B1-545C-3D49-85D9-1EAF29DAC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1256-9E7D-46B7-A4EB-C71480790B2A}" type="datetime1">
              <a:rPr lang="en-US" smtClean="0"/>
              <a:t>10/30/2023</a:t>
            </a:fld>
            <a:endParaRPr lang="en-US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13B60E62-3E62-B9C3-E1C8-EB8BE2529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E629FA44-DBA4-C0B6-035E-20D13A1E4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59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4259313D-B619-FB6D-A537-714B3CA50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FE8A-132C-45B5-B3C4-E206032440C6}" type="datetime1">
              <a:rPr lang="en-US" smtClean="0"/>
              <a:t>10/30/2023</a:t>
            </a:fld>
            <a:endParaRPr lang="en-US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9AEE335C-37DE-62F5-02C7-D3B102E52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253EEC16-FBCF-BCC0-2E0D-CABE08DF3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86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C5431FB-9EA4-9ADE-C81B-38DBBE459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FA76079-9D90-4DF5-891A-7B39F1B3E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DDBE2A9F-274C-B6AD-E5B7-A96B225CD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999D9580-8BAF-5A8A-05D6-4FEB6086C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AD5D7-BF42-4DDF-8FBB-8C51A6A7C6DC}" type="datetime1">
              <a:rPr lang="en-US" smtClean="0"/>
              <a:t>10/30/2023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29D09740-9E53-A3A4-FBA8-DFA926DB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25016544-EA9E-E68F-01F9-54E7BC823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762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47AB899-8D5F-1172-277F-AD8968726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67767A31-E506-CC44-7FCF-C5AF88A2A8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358B4960-90AF-1D43-4CFA-71AAE8C5BA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DDE7FB02-E3BB-FBD8-C7CC-FB2E7A1E3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65A4-EDB7-4FD3-9FB8-993DAFF4CE8A}" type="datetime1">
              <a:rPr lang="en-US" smtClean="0"/>
              <a:t>10/30/2023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114CF4AD-0323-1000-2B65-43DC1F95B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311C51AD-25A4-748E-4EA2-CC048B124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953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09F9E100-8813-4C72-2943-8A1C68B37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74B41EE5-0A6B-6E5D-B4CE-4A13BFE67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53B2069-07B0-D251-BE61-9C7842445D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9BBE5-A552-461B-84C5-868331EA7E17}" type="datetime1">
              <a:rPr lang="en-US" smtClean="0"/>
              <a:t>10/30/2023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C592C64-9EB0-9836-4BD7-BBF17DD36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774F4E8-2BD3-7F6B-8EF2-F69DE6B85F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30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0.wdp"/><Relationship Id="rId5" Type="http://schemas.openxmlformats.org/officeDocument/2006/relationships/image" Target="../media/image13.png"/><Relationship Id="rId10" Type="http://schemas.microsoft.com/office/2007/relationships/hdphoto" Target="../media/hdphoto12.wdp"/><Relationship Id="rId4" Type="http://schemas.openxmlformats.org/officeDocument/2006/relationships/image" Target="../media/image1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0.wdp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4.wdp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4.wdp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7.wdp"/><Relationship Id="rId5" Type="http://schemas.openxmlformats.org/officeDocument/2006/relationships/image" Target="../media/image20.png"/><Relationship Id="rId10" Type="http://schemas.microsoft.com/office/2007/relationships/hdphoto" Target="../media/hdphoto19.wdp"/><Relationship Id="rId4" Type="http://schemas.openxmlformats.org/officeDocument/2006/relationships/image" Target="../media/image1.pn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20.wdp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7.wdp"/><Relationship Id="rId5" Type="http://schemas.openxmlformats.org/officeDocument/2006/relationships/image" Target="../media/image20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22.wdp"/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1.wdp"/><Relationship Id="rId5" Type="http://schemas.openxmlformats.org/officeDocument/2006/relationships/image" Target="../media/image24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23.wdp"/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1.wdp"/><Relationship Id="rId5" Type="http://schemas.openxmlformats.org/officeDocument/2006/relationships/image" Target="../media/image24.pn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4.wdp"/><Relationship Id="rId5" Type="http://schemas.openxmlformats.org/officeDocument/2006/relationships/image" Target="../media/image27.png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5.wdp"/><Relationship Id="rId5" Type="http://schemas.openxmlformats.org/officeDocument/2006/relationships/image" Target="../media/image28.pn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hdphoto" Target="../media/hdphoto27.wdp"/><Relationship Id="rId3" Type="http://schemas.openxmlformats.org/officeDocument/2006/relationships/image" Target="../media/image3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6.wdp"/><Relationship Id="rId5" Type="http://schemas.openxmlformats.org/officeDocument/2006/relationships/image" Target="../media/image29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8.wdp"/><Relationship Id="rId5" Type="http://schemas.openxmlformats.org/officeDocument/2006/relationships/image" Target="../media/image31.png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hdphoto" Target="../media/hdphoto30.wdp"/><Relationship Id="rId3" Type="http://schemas.openxmlformats.org/officeDocument/2006/relationships/image" Target="../media/image3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9.wdp"/><Relationship Id="rId5" Type="http://schemas.openxmlformats.org/officeDocument/2006/relationships/image" Target="../media/image32.png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hdphoto" Target="../media/hdphoto31.wdp"/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9.wdp"/><Relationship Id="rId5" Type="http://schemas.openxmlformats.org/officeDocument/2006/relationships/image" Target="../media/image32.png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hdphoto" Target="../media/hdphoto32.wdp"/><Relationship Id="rId3" Type="http://schemas.openxmlformats.org/officeDocument/2006/relationships/image" Target="../media/image3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9.wdp"/><Relationship Id="rId5" Type="http://schemas.openxmlformats.org/officeDocument/2006/relationships/image" Target="../media/image32.png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3.wdp"/><Relationship Id="rId5" Type="http://schemas.openxmlformats.org/officeDocument/2006/relationships/image" Target="../media/image36.png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3.wdp"/><Relationship Id="rId5" Type="http://schemas.openxmlformats.org/officeDocument/2006/relationships/image" Target="../media/image36.png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4.wdp"/><Relationship Id="rId5" Type="http://schemas.openxmlformats.org/officeDocument/2006/relationships/image" Target="../media/image37.png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5.wdp"/><Relationship Id="rId5" Type="http://schemas.openxmlformats.org/officeDocument/2006/relationships/image" Target="../media/image38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microsoft.com/office/2007/relationships/hdphoto" Target="../media/hdphoto6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microsoft.com/office/2007/relationships/hdphoto" Target="../media/hdphoto5.wdp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10" Type="http://schemas.microsoft.com/office/2007/relationships/hdphoto" Target="../media/hdphoto8.wdp"/><Relationship Id="rId4" Type="http://schemas.openxmlformats.org/officeDocument/2006/relationships/image" Target="../media/image1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2" y="97123"/>
            <a:ext cx="4006575" cy="1148653"/>
          </a:xfrm>
          <a:prstGeom prst="rect">
            <a:avLst/>
          </a:prstGeom>
        </p:spPr>
      </p:pic>
      <p:sp>
        <p:nvSpPr>
          <p:cNvPr id="7" name="כותרת משנה 2">
            <a:extLst>
              <a:ext uri="{FF2B5EF4-FFF2-40B4-BE49-F238E27FC236}">
                <a16:creationId xmlns:a16="http://schemas.microsoft.com/office/drawing/2014/main" id="{A301636A-DA55-45CC-01EB-583E85C7F23F}"/>
              </a:ext>
            </a:extLst>
          </p:cNvPr>
          <p:cNvSpPr txBox="1">
            <a:spLocks/>
          </p:cNvSpPr>
          <p:nvPr/>
        </p:nvSpPr>
        <p:spPr>
          <a:xfrm>
            <a:off x="3215805" y="1815898"/>
            <a:ext cx="5760387" cy="2279327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7000" b="1" dirty="0">
                <a:solidFill>
                  <a:srgbClr val="9536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אשכול ג'- </a:t>
            </a:r>
          </a:p>
          <a:p>
            <a:r>
              <a:rPr lang="he-IL" sz="7000" b="1" dirty="0">
                <a:solidFill>
                  <a:srgbClr val="9536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פיננסי כלכלי</a:t>
            </a: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38178EBB-E3D0-0248-8E14-74B0931850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437" y="422067"/>
            <a:ext cx="2579375" cy="3306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C7C1EA26-FDE2-8181-BA52-0171CC101C1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657" b="10298"/>
          <a:stretch/>
        </p:blipFill>
        <p:spPr>
          <a:xfrm>
            <a:off x="0" y="4298729"/>
            <a:ext cx="12192000" cy="2559272"/>
          </a:xfrm>
          <a:prstGeom prst="rect">
            <a:avLst/>
          </a:prstGeom>
        </p:spPr>
      </p:pic>
      <p:sp>
        <p:nvSpPr>
          <p:cNvPr id="3" name="מציין מיקום של כותרת תחתונה 6">
            <a:extLst>
              <a:ext uri="{FF2B5EF4-FFF2-40B4-BE49-F238E27FC236}">
                <a16:creationId xmlns:a16="http://schemas.microsoft.com/office/drawing/2014/main" id="{D92C0009-356C-E164-8C49-AF8C56576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5849"/>
            <a:ext cx="1324947" cy="365125"/>
          </a:xfrm>
        </p:spPr>
        <p:txBody>
          <a:bodyPr/>
          <a:lstStyle/>
          <a:p>
            <a:r>
              <a:rPr lang="he-IL" dirty="0"/>
              <a:t>אשכול פיננסי כלכלי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510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2B64F95E-9AC0-429F-0C6D-814D60ABAC27}"/>
              </a:ext>
            </a:extLst>
          </p:cNvPr>
          <p:cNvSpPr txBox="1">
            <a:spLocks/>
          </p:cNvSpPr>
          <p:nvPr/>
        </p:nvSpPr>
        <p:spPr>
          <a:xfrm>
            <a:off x="7829377" y="1420125"/>
            <a:ext cx="436262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נספחים</a:t>
            </a:r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E74CE5C5-0A94-D4A8-5907-D05ECD75636A}"/>
              </a:ext>
            </a:extLst>
          </p:cNvPr>
          <p:cNvSpPr txBox="1">
            <a:spLocks/>
          </p:cNvSpPr>
          <p:nvPr/>
        </p:nvSpPr>
        <p:spPr>
          <a:xfrm>
            <a:off x="6096000" y="2212511"/>
            <a:ext cx="5484068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נספח ב'</a:t>
            </a:r>
          </a:p>
        </p:txBody>
      </p:sp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A8173032-2DFC-E1B6-595C-5EE4762DB16B}"/>
              </a:ext>
            </a:extLst>
          </p:cNvPr>
          <p:cNvSpPr txBox="1">
            <a:spLocks/>
          </p:cNvSpPr>
          <p:nvPr/>
        </p:nvSpPr>
        <p:spPr>
          <a:xfrm>
            <a:off x="1324947" y="2959332"/>
            <a:ext cx="8574037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מציאת ערך האחוז אחרי הוזלה ו/או התייקרות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EA99BB81-00CA-1EF9-CFB5-43E6723972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657" b="10298"/>
          <a:stretch/>
        </p:blipFill>
        <p:spPr>
          <a:xfrm>
            <a:off x="0" y="4298729"/>
            <a:ext cx="12192000" cy="2559272"/>
          </a:xfrm>
          <a:prstGeom prst="rect">
            <a:avLst/>
          </a:prstGeom>
        </p:spPr>
      </p:pic>
      <p:sp>
        <p:nvSpPr>
          <p:cNvPr id="7" name="מציין מיקום של כותרת תחתונה 6">
            <a:extLst>
              <a:ext uri="{FF2B5EF4-FFF2-40B4-BE49-F238E27FC236}">
                <a16:creationId xmlns:a16="http://schemas.microsoft.com/office/drawing/2014/main" id="{2FB9B979-00D3-68A5-7597-24AE04DDD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5849"/>
            <a:ext cx="1324947" cy="365125"/>
          </a:xfrm>
        </p:spPr>
        <p:txBody>
          <a:bodyPr/>
          <a:lstStyle/>
          <a:p>
            <a:r>
              <a:rPr lang="he-IL" dirty="0"/>
              <a:t>אשכול פיננסי כלכלי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295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A915D72C-8E67-FE9E-929D-D19EA78FBC0B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דוגמה פתורה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25098407-02E6-8FAE-4F45-34A7A75A20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57" b="10298"/>
          <a:stretch/>
        </p:blipFill>
        <p:spPr>
          <a:xfrm>
            <a:off x="0" y="4298729"/>
            <a:ext cx="12192000" cy="2559272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FE23E111-8885-EB58-671C-9C90179BE5DC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 241</a:t>
            </a:r>
          </a:p>
        </p:txBody>
      </p:sp>
      <p:sp>
        <p:nvSpPr>
          <p:cNvPr id="6" name="מציין מיקום של כותרת תחתונה 6">
            <a:extLst>
              <a:ext uri="{FF2B5EF4-FFF2-40B4-BE49-F238E27FC236}">
                <a16:creationId xmlns:a16="http://schemas.microsoft.com/office/drawing/2014/main" id="{183F963D-81A0-2FC3-FFD3-8D7EF6CBE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5849"/>
            <a:ext cx="1324947" cy="365125"/>
          </a:xfrm>
        </p:spPr>
        <p:txBody>
          <a:bodyPr/>
          <a:lstStyle/>
          <a:p>
            <a:r>
              <a:rPr lang="he-IL" dirty="0"/>
              <a:t>אשכול פיננסי כלכלי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319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תמונה 14">
            <a:extLst>
              <a:ext uri="{FF2B5EF4-FFF2-40B4-BE49-F238E27FC236}">
                <a16:creationId xmlns:a16="http://schemas.microsoft.com/office/drawing/2014/main" id="{75EE0507-89AD-2BD9-84A4-EB02A88E0B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57" b="10298"/>
          <a:stretch/>
        </p:blipFill>
        <p:spPr>
          <a:xfrm rot="16200000">
            <a:off x="-2419002" y="2419002"/>
            <a:ext cx="6840977" cy="2002970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sp>
        <p:nvSpPr>
          <p:cNvPr id="21" name="מציין מיקום של כותרת תחתונה 6">
            <a:extLst>
              <a:ext uri="{FF2B5EF4-FFF2-40B4-BE49-F238E27FC236}">
                <a16:creationId xmlns:a16="http://schemas.microsoft.com/office/drawing/2014/main" id="{F53DC830-4980-33F0-2EA8-6754834D1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5849"/>
            <a:ext cx="1324947" cy="365125"/>
          </a:xfrm>
        </p:spPr>
        <p:txBody>
          <a:bodyPr/>
          <a:lstStyle/>
          <a:p>
            <a:r>
              <a:rPr lang="he-IL" dirty="0"/>
              <a:t>אשכול פיננסי כלכלי</a:t>
            </a:r>
            <a:endParaRPr lang="en-US" dirty="0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70828DE4-967D-74B5-1A69-BADC62B0CC3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35347"/>
          <a:stretch/>
        </p:blipFill>
        <p:spPr>
          <a:xfrm>
            <a:off x="8004423" y="415955"/>
            <a:ext cx="3749365" cy="6060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716D2BC0-D8D1-6C37-9123-2475D18C2BF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52140"/>
          <a:stretch/>
        </p:blipFill>
        <p:spPr>
          <a:xfrm>
            <a:off x="8004423" y="1288776"/>
            <a:ext cx="3749365" cy="3025402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069DCC2A-8263-4284-AE77-0CB45DEE0CE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472" r="47847"/>
          <a:stretch/>
        </p:blipFill>
        <p:spPr>
          <a:xfrm>
            <a:off x="2591861" y="1304703"/>
            <a:ext cx="3970303" cy="3025402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94383DA5-FEF1-C472-94E6-41262A93A6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58349" y="4612831"/>
            <a:ext cx="7795936" cy="191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69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תמונה 14">
            <a:extLst>
              <a:ext uri="{FF2B5EF4-FFF2-40B4-BE49-F238E27FC236}">
                <a16:creationId xmlns:a16="http://schemas.microsoft.com/office/drawing/2014/main" id="{75EE0507-89AD-2BD9-84A4-EB02A88E0B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57" b="10298"/>
          <a:stretch/>
        </p:blipFill>
        <p:spPr>
          <a:xfrm rot="16200000">
            <a:off x="-2419002" y="2419002"/>
            <a:ext cx="6840977" cy="2002970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sp>
        <p:nvSpPr>
          <p:cNvPr id="21" name="מציין מיקום של כותרת תחתונה 6">
            <a:extLst>
              <a:ext uri="{FF2B5EF4-FFF2-40B4-BE49-F238E27FC236}">
                <a16:creationId xmlns:a16="http://schemas.microsoft.com/office/drawing/2014/main" id="{F53DC830-4980-33F0-2EA8-6754834D1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5849"/>
            <a:ext cx="1324947" cy="365125"/>
          </a:xfrm>
        </p:spPr>
        <p:txBody>
          <a:bodyPr/>
          <a:lstStyle/>
          <a:p>
            <a:r>
              <a:rPr lang="he-IL" dirty="0"/>
              <a:t>אשכול פיננסי כלכלי</a:t>
            </a:r>
            <a:endParaRPr lang="en-US" dirty="0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70828DE4-967D-74B5-1A69-BADC62B0CC3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1" b="70616"/>
          <a:stretch/>
        </p:blipFill>
        <p:spPr>
          <a:xfrm>
            <a:off x="8004423" y="415955"/>
            <a:ext cx="3749365" cy="2754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7862E0C2-56ED-76E0-76EC-350950343EC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65469" b="-6733"/>
          <a:stretch/>
        </p:blipFill>
        <p:spPr>
          <a:xfrm>
            <a:off x="8004422" y="884626"/>
            <a:ext cx="3749365" cy="3867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1CDF2385-37E7-D550-9E90-B4D7F56876F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52372"/>
          <a:stretch/>
        </p:blipFill>
        <p:spPr>
          <a:xfrm>
            <a:off x="8004421" y="1464671"/>
            <a:ext cx="3749365" cy="3276884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D9836FC5-8B54-7534-D779-10238899119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r="47628"/>
          <a:stretch/>
        </p:blipFill>
        <p:spPr>
          <a:xfrm>
            <a:off x="2776176" y="1560206"/>
            <a:ext cx="4122776" cy="327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A915D72C-8E67-FE9E-929D-D19EA78FBC0B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דוגמה פתורה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25098407-02E6-8FAE-4F45-34A7A75A20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57" b="10298"/>
          <a:stretch/>
        </p:blipFill>
        <p:spPr>
          <a:xfrm>
            <a:off x="0" y="4298729"/>
            <a:ext cx="12192000" cy="2559272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FE23E111-8885-EB58-671C-9C90179BE5DC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 243</a:t>
            </a:r>
          </a:p>
        </p:txBody>
      </p:sp>
      <p:sp>
        <p:nvSpPr>
          <p:cNvPr id="6" name="מציין מיקום של כותרת תחתונה 6">
            <a:extLst>
              <a:ext uri="{FF2B5EF4-FFF2-40B4-BE49-F238E27FC236}">
                <a16:creationId xmlns:a16="http://schemas.microsoft.com/office/drawing/2014/main" id="{183F963D-81A0-2FC3-FFD3-8D7EF6CBE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5849"/>
            <a:ext cx="1324947" cy="365125"/>
          </a:xfrm>
        </p:spPr>
        <p:txBody>
          <a:bodyPr/>
          <a:lstStyle/>
          <a:p>
            <a:r>
              <a:rPr lang="he-IL" dirty="0"/>
              <a:t>אשכול פיננסי כלכלי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574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תמונה 14">
            <a:extLst>
              <a:ext uri="{FF2B5EF4-FFF2-40B4-BE49-F238E27FC236}">
                <a16:creationId xmlns:a16="http://schemas.microsoft.com/office/drawing/2014/main" id="{75EE0507-89AD-2BD9-84A4-EB02A88E0B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57" b="10298"/>
          <a:stretch/>
        </p:blipFill>
        <p:spPr>
          <a:xfrm rot="16200000">
            <a:off x="-2419002" y="2419002"/>
            <a:ext cx="6840977" cy="2002970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sp>
        <p:nvSpPr>
          <p:cNvPr id="21" name="מציין מיקום של כותרת תחתונה 6">
            <a:extLst>
              <a:ext uri="{FF2B5EF4-FFF2-40B4-BE49-F238E27FC236}">
                <a16:creationId xmlns:a16="http://schemas.microsoft.com/office/drawing/2014/main" id="{F53DC830-4980-33F0-2EA8-6754834D1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5849"/>
            <a:ext cx="1324947" cy="365125"/>
          </a:xfrm>
        </p:spPr>
        <p:txBody>
          <a:bodyPr/>
          <a:lstStyle/>
          <a:p>
            <a:r>
              <a:rPr lang="he-IL" dirty="0"/>
              <a:t>אשכול פיננסי כלכלי</a:t>
            </a:r>
            <a:endParaRPr lang="en-US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16598CFB-30EE-C7B2-CB8B-7A106BB1525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28977"/>
          <a:stretch/>
        </p:blipFill>
        <p:spPr>
          <a:xfrm>
            <a:off x="4482682" y="267353"/>
            <a:ext cx="7430144" cy="8768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A42A23DA-7796-ED9E-C047-1F013D1D3BC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5379" b="94410"/>
          <a:stretch/>
        </p:blipFill>
        <p:spPr>
          <a:xfrm>
            <a:off x="5076967" y="1360819"/>
            <a:ext cx="6493767" cy="263265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A5992B53-521B-8C3D-044B-FFA3418B305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53438" t="5591" b="40509"/>
          <a:stretch/>
        </p:blipFill>
        <p:spPr>
          <a:xfrm>
            <a:off x="7997588" y="1624083"/>
            <a:ext cx="3573146" cy="2538483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6C6325DF-C767-CC5D-B2A2-54079B19913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53438" t="59491" b="12171"/>
          <a:stretch/>
        </p:blipFill>
        <p:spPr>
          <a:xfrm>
            <a:off x="7997588" y="4162566"/>
            <a:ext cx="3573146" cy="1334616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50B3F536-DD58-A1F6-997B-BE0EB36AB56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53438" t="87829"/>
          <a:stretch/>
        </p:blipFill>
        <p:spPr>
          <a:xfrm>
            <a:off x="7997588" y="5497181"/>
            <a:ext cx="3573146" cy="573206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FE5D6599-F539-E261-883F-C16D01874F1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5590" r="49051" b="46099"/>
          <a:stretch/>
        </p:blipFill>
        <p:spPr>
          <a:xfrm>
            <a:off x="2968698" y="1624083"/>
            <a:ext cx="3909790" cy="2275219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D6229850-F182-D256-B11D-8C94BC936E9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53901" r="49051" b="25440"/>
          <a:stretch/>
        </p:blipFill>
        <p:spPr>
          <a:xfrm>
            <a:off x="2968698" y="3899302"/>
            <a:ext cx="3909790" cy="972950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60737A3A-6C93-9323-FE68-D8C7B89FFE4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74560" r="49051"/>
          <a:stretch/>
        </p:blipFill>
        <p:spPr>
          <a:xfrm>
            <a:off x="2968697" y="4872252"/>
            <a:ext cx="3909791" cy="119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87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תמונה 14">
            <a:extLst>
              <a:ext uri="{FF2B5EF4-FFF2-40B4-BE49-F238E27FC236}">
                <a16:creationId xmlns:a16="http://schemas.microsoft.com/office/drawing/2014/main" id="{75EE0507-89AD-2BD9-84A4-EB02A88E0B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57" b="10298"/>
          <a:stretch/>
        </p:blipFill>
        <p:spPr>
          <a:xfrm rot="16200000">
            <a:off x="-2419002" y="2419002"/>
            <a:ext cx="6840977" cy="2002970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sp>
        <p:nvSpPr>
          <p:cNvPr id="21" name="מציין מיקום של כותרת תחתונה 6">
            <a:extLst>
              <a:ext uri="{FF2B5EF4-FFF2-40B4-BE49-F238E27FC236}">
                <a16:creationId xmlns:a16="http://schemas.microsoft.com/office/drawing/2014/main" id="{F53DC830-4980-33F0-2EA8-6754834D1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5849"/>
            <a:ext cx="1324947" cy="365125"/>
          </a:xfrm>
        </p:spPr>
        <p:txBody>
          <a:bodyPr/>
          <a:lstStyle/>
          <a:p>
            <a:r>
              <a:rPr lang="he-IL" dirty="0"/>
              <a:t>אשכול פיננסי כלכלי</a:t>
            </a:r>
            <a:endParaRPr lang="en-US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16598CFB-30EE-C7B2-CB8B-7A106BB1525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60898" t="-1" b="78675"/>
          <a:stretch/>
        </p:blipFill>
        <p:spPr>
          <a:xfrm>
            <a:off x="9007522" y="267353"/>
            <a:ext cx="2905304" cy="2632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A4FB42A4-147F-7AFB-CB55-42B5F9F5D9C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0570" t="76482" r="-1" b="2192"/>
          <a:stretch/>
        </p:blipFill>
        <p:spPr>
          <a:xfrm>
            <a:off x="5268036" y="685588"/>
            <a:ext cx="6644790" cy="2632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EA8C4F75-DEDF-3CA5-37C7-CDFAB8EAEC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66884" y="1284699"/>
            <a:ext cx="6180356" cy="153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0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2B64F95E-9AC0-429F-0C6D-814D60ABAC27}"/>
              </a:ext>
            </a:extLst>
          </p:cNvPr>
          <p:cNvSpPr txBox="1">
            <a:spLocks/>
          </p:cNvSpPr>
          <p:nvPr/>
        </p:nvSpPr>
        <p:spPr>
          <a:xfrm>
            <a:off x="7829377" y="1420125"/>
            <a:ext cx="436262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נספחים</a:t>
            </a:r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E74CE5C5-0A94-D4A8-5907-D05ECD75636A}"/>
              </a:ext>
            </a:extLst>
          </p:cNvPr>
          <p:cNvSpPr txBox="1">
            <a:spLocks/>
          </p:cNvSpPr>
          <p:nvPr/>
        </p:nvSpPr>
        <p:spPr>
          <a:xfrm>
            <a:off x="6096000" y="2212511"/>
            <a:ext cx="5484068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נספח ב'</a:t>
            </a:r>
          </a:p>
        </p:txBody>
      </p:sp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A8173032-2DFC-E1B6-595C-5EE4762DB16B}"/>
              </a:ext>
            </a:extLst>
          </p:cNvPr>
          <p:cNvSpPr txBox="1">
            <a:spLocks/>
          </p:cNvSpPr>
          <p:nvPr/>
        </p:nvSpPr>
        <p:spPr>
          <a:xfrm>
            <a:off x="1324947" y="2959332"/>
            <a:ext cx="8574037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מציאת אחוז ההוזלה ו/או ההתייקרות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EA99BB81-00CA-1EF9-CFB5-43E6723972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657" b="10298"/>
          <a:stretch/>
        </p:blipFill>
        <p:spPr>
          <a:xfrm>
            <a:off x="0" y="4298729"/>
            <a:ext cx="12192000" cy="2559272"/>
          </a:xfrm>
          <a:prstGeom prst="rect">
            <a:avLst/>
          </a:prstGeom>
        </p:spPr>
      </p:pic>
      <p:sp>
        <p:nvSpPr>
          <p:cNvPr id="7" name="מציין מיקום של כותרת תחתונה 6">
            <a:extLst>
              <a:ext uri="{FF2B5EF4-FFF2-40B4-BE49-F238E27FC236}">
                <a16:creationId xmlns:a16="http://schemas.microsoft.com/office/drawing/2014/main" id="{2FB9B979-00D3-68A5-7597-24AE04DDD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5849"/>
            <a:ext cx="1324947" cy="365125"/>
          </a:xfrm>
        </p:spPr>
        <p:txBody>
          <a:bodyPr/>
          <a:lstStyle/>
          <a:p>
            <a:r>
              <a:rPr lang="he-IL" dirty="0"/>
              <a:t>אשכול פיננסי כלכלי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1328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A915D72C-8E67-FE9E-929D-D19EA78FBC0B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דוגמה פתורה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25098407-02E6-8FAE-4F45-34A7A75A20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57" b="10298"/>
          <a:stretch/>
        </p:blipFill>
        <p:spPr>
          <a:xfrm>
            <a:off x="0" y="4298729"/>
            <a:ext cx="12192000" cy="2559272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FE23E111-8885-EB58-671C-9C90179BE5DC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 245</a:t>
            </a:r>
          </a:p>
        </p:txBody>
      </p:sp>
      <p:sp>
        <p:nvSpPr>
          <p:cNvPr id="6" name="מציין מיקום של כותרת תחתונה 6">
            <a:extLst>
              <a:ext uri="{FF2B5EF4-FFF2-40B4-BE49-F238E27FC236}">
                <a16:creationId xmlns:a16="http://schemas.microsoft.com/office/drawing/2014/main" id="{183F963D-81A0-2FC3-FFD3-8D7EF6CBE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5849"/>
            <a:ext cx="1324947" cy="365125"/>
          </a:xfrm>
        </p:spPr>
        <p:txBody>
          <a:bodyPr/>
          <a:lstStyle/>
          <a:p>
            <a:r>
              <a:rPr lang="he-IL" dirty="0"/>
              <a:t>אשכול פיננסי כלכלי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22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תמונה 14">
            <a:extLst>
              <a:ext uri="{FF2B5EF4-FFF2-40B4-BE49-F238E27FC236}">
                <a16:creationId xmlns:a16="http://schemas.microsoft.com/office/drawing/2014/main" id="{75EE0507-89AD-2BD9-84A4-EB02A88E0B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57" b="10298"/>
          <a:stretch/>
        </p:blipFill>
        <p:spPr>
          <a:xfrm rot="16200000">
            <a:off x="-2419002" y="2419002"/>
            <a:ext cx="6840977" cy="2002970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sp>
        <p:nvSpPr>
          <p:cNvPr id="21" name="מציין מיקום של כותרת תחתונה 6">
            <a:extLst>
              <a:ext uri="{FF2B5EF4-FFF2-40B4-BE49-F238E27FC236}">
                <a16:creationId xmlns:a16="http://schemas.microsoft.com/office/drawing/2014/main" id="{F53DC830-4980-33F0-2EA8-6754834D1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5849"/>
            <a:ext cx="1324947" cy="365125"/>
          </a:xfrm>
        </p:spPr>
        <p:txBody>
          <a:bodyPr/>
          <a:lstStyle/>
          <a:p>
            <a:r>
              <a:rPr lang="he-IL" dirty="0"/>
              <a:t>אשכול פיננסי כלכלי</a:t>
            </a:r>
            <a:endParaRPr lang="en-US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F20BD71A-A772-A5B2-8A09-D9A30847C08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25542"/>
          <a:stretch/>
        </p:blipFill>
        <p:spPr>
          <a:xfrm>
            <a:off x="3995380" y="237775"/>
            <a:ext cx="7940728" cy="6468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EE20ABA8-3B5F-7EEE-5444-B73531AF7A8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93892"/>
          <a:stretch/>
        </p:blipFill>
        <p:spPr>
          <a:xfrm>
            <a:off x="3836734" y="1001481"/>
            <a:ext cx="7712108" cy="213170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8821B60A-89FF-FAF1-A7F4-190AA900648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24618"/>
          <a:stretch/>
        </p:blipFill>
        <p:spPr>
          <a:xfrm>
            <a:off x="4065354" y="4533699"/>
            <a:ext cx="7483488" cy="1752107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9432BCC5-46C0-925C-ECDA-4237D818C6B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52006" t="6107" b="37585"/>
          <a:stretch/>
        </p:blipFill>
        <p:spPr>
          <a:xfrm>
            <a:off x="7847462" y="1214651"/>
            <a:ext cx="3701379" cy="1965277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B37487AC-6D6A-AEA6-BA6A-2D612176CCA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52006" t="62415"/>
          <a:stretch/>
        </p:blipFill>
        <p:spPr>
          <a:xfrm>
            <a:off x="7847462" y="3179927"/>
            <a:ext cx="3701380" cy="1311815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AEA6526B-77AD-5664-A833-E2024F99052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6108" r="50649" b="43691"/>
          <a:stretch/>
        </p:blipFill>
        <p:spPr>
          <a:xfrm>
            <a:off x="3836734" y="1214651"/>
            <a:ext cx="3806012" cy="1752107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5AB9321F-BBAC-9415-0B5B-E10323A779A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56307" r="50649"/>
          <a:stretch/>
        </p:blipFill>
        <p:spPr>
          <a:xfrm>
            <a:off x="3836734" y="2966757"/>
            <a:ext cx="3806012" cy="1524985"/>
          </a:xfrm>
          <a:prstGeom prst="rect">
            <a:avLst/>
          </a:prstGeom>
        </p:spPr>
      </p:pic>
      <p:pic>
        <p:nvPicPr>
          <p:cNvPr id="17" name="תמונה 16">
            <a:extLst>
              <a:ext uri="{FF2B5EF4-FFF2-40B4-BE49-F238E27FC236}">
                <a16:creationId xmlns:a16="http://schemas.microsoft.com/office/drawing/2014/main" id="{FFF0295F-B978-2E6C-5B7D-BD79AA738C9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75382"/>
          <a:stretch/>
        </p:blipFill>
        <p:spPr>
          <a:xfrm>
            <a:off x="4065354" y="6285806"/>
            <a:ext cx="7483488" cy="57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589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2B64F95E-9AC0-429F-0C6D-814D60ABAC27}"/>
              </a:ext>
            </a:extLst>
          </p:cNvPr>
          <p:cNvSpPr txBox="1">
            <a:spLocks/>
          </p:cNvSpPr>
          <p:nvPr/>
        </p:nvSpPr>
        <p:spPr>
          <a:xfrm>
            <a:off x="7829377" y="1420125"/>
            <a:ext cx="436262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נספחים</a:t>
            </a:r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E74CE5C5-0A94-D4A8-5907-D05ECD75636A}"/>
              </a:ext>
            </a:extLst>
          </p:cNvPr>
          <p:cNvSpPr txBox="1">
            <a:spLocks/>
          </p:cNvSpPr>
          <p:nvPr/>
        </p:nvSpPr>
        <p:spPr>
          <a:xfrm>
            <a:off x="6096000" y="2212511"/>
            <a:ext cx="5484068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נספח א'</a:t>
            </a:r>
          </a:p>
        </p:txBody>
      </p:sp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A8173032-2DFC-E1B6-595C-5EE4762DB16B}"/>
              </a:ext>
            </a:extLst>
          </p:cNvPr>
          <p:cNvSpPr txBox="1">
            <a:spLocks/>
          </p:cNvSpPr>
          <p:nvPr/>
        </p:nvSpPr>
        <p:spPr>
          <a:xfrm>
            <a:off x="2127738" y="2899790"/>
            <a:ext cx="8131664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מערכת של שתי משוואות ממעלה ראשונה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EA99BB81-00CA-1EF9-CFB5-43E6723972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657" b="10298"/>
          <a:stretch/>
        </p:blipFill>
        <p:spPr>
          <a:xfrm>
            <a:off x="0" y="4298729"/>
            <a:ext cx="12192000" cy="2559272"/>
          </a:xfrm>
          <a:prstGeom prst="rect">
            <a:avLst/>
          </a:prstGeom>
        </p:spPr>
      </p:pic>
      <p:sp>
        <p:nvSpPr>
          <p:cNvPr id="7" name="מציין מיקום של כותרת תחתונה 6">
            <a:extLst>
              <a:ext uri="{FF2B5EF4-FFF2-40B4-BE49-F238E27FC236}">
                <a16:creationId xmlns:a16="http://schemas.microsoft.com/office/drawing/2014/main" id="{2FB9B979-00D3-68A5-7597-24AE04DDD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5849"/>
            <a:ext cx="1324947" cy="365125"/>
          </a:xfrm>
        </p:spPr>
        <p:txBody>
          <a:bodyPr/>
          <a:lstStyle/>
          <a:p>
            <a:r>
              <a:rPr lang="he-IL" dirty="0"/>
              <a:t>אשכול פיננסי כלכלי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8760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תמונה 14">
            <a:extLst>
              <a:ext uri="{FF2B5EF4-FFF2-40B4-BE49-F238E27FC236}">
                <a16:creationId xmlns:a16="http://schemas.microsoft.com/office/drawing/2014/main" id="{75EE0507-89AD-2BD9-84A4-EB02A88E0B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57" b="10298"/>
          <a:stretch/>
        </p:blipFill>
        <p:spPr>
          <a:xfrm rot="16200000">
            <a:off x="-2419002" y="2419002"/>
            <a:ext cx="6840977" cy="2002970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sp>
        <p:nvSpPr>
          <p:cNvPr id="21" name="מציין מיקום של כותרת תחתונה 6">
            <a:extLst>
              <a:ext uri="{FF2B5EF4-FFF2-40B4-BE49-F238E27FC236}">
                <a16:creationId xmlns:a16="http://schemas.microsoft.com/office/drawing/2014/main" id="{F53DC830-4980-33F0-2EA8-6754834D1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5849"/>
            <a:ext cx="1324947" cy="365125"/>
          </a:xfrm>
        </p:spPr>
        <p:txBody>
          <a:bodyPr/>
          <a:lstStyle/>
          <a:p>
            <a:r>
              <a:rPr lang="he-IL" dirty="0"/>
              <a:t>אשכול פיננסי כלכלי</a:t>
            </a:r>
            <a:endParaRPr lang="en-US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F20BD71A-A772-A5B2-8A09-D9A30847C08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61506"/>
          <a:stretch/>
        </p:blipFill>
        <p:spPr>
          <a:xfrm>
            <a:off x="3995380" y="565324"/>
            <a:ext cx="7940728" cy="3344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12C89D5C-FEBA-6258-B992-6D1AB76E6A4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42122" t="70366" b="-927"/>
          <a:stretch/>
        </p:blipFill>
        <p:spPr>
          <a:xfrm>
            <a:off x="7340221" y="1053091"/>
            <a:ext cx="4595887" cy="2654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F4FC9D82-6645-9E85-8046-D48E78DBFC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15479" y="2014203"/>
            <a:ext cx="7254869" cy="89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25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2B64F95E-9AC0-429F-0C6D-814D60ABAC27}"/>
              </a:ext>
            </a:extLst>
          </p:cNvPr>
          <p:cNvSpPr txBox="1">
            <a:spLocks/>
          </p:cNvSpPr>
          <p:nvPr/>
        </p:nvSpPr>
        <p:spPr>
          <a:xfrm>
            <a:off x="7829377" y="1420125"/>
            <a:ext cx="436262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נספחים</a:t>
            </a:r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E74CE5C5-0A94-D4A8-5907-D05ECD75636A}"/>
              </a:ext>
            </a:extLst>
          </p:cNvPr>
          <p:cNvSpPr txBox="1">
            <a:spLocks/>
          </p:cNvSpPr>
          <p:nvPr/>
        </p:nvSpPr>
        <p:spPr>
          <a:xfrm>
            <a:off x="6096000" y="2212511"/>
            <a:ext cx="5484068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נספח ב'</a:t>
            </a:r>
          </a:p>
        </p:txBody>
      </p:sp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A8173032-2DFC-E1B6-595C-5EE4762DB16B}"/>
              </a:ext>
            </a:extLst>
          </p:cNvPr>
          <p:cNvSpPr txBox="1">
            <a:spLocks/>
          </p:cNvSpPr>
          <p:nvPr/>
        </p:nvSpPr>
        <p:spPr>
          <a:xfrm>
            <a:off x="1324947" y="2959332"/>
            <a:ext cx="8574037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מציאת הכמות ההתחלתית (השלמה)</a:t>
            </a:r>
          </a:p>
          <a:p>
            <a:r>
              <a:rPr lang="he-IL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לפני הוזלה ו/או התייקרות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EA99BB81-00CA-1EF9-CFB5-43E6723972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657" b="10298"/>
          <a:stretch/>
        </p:blipFill>
        <p:spPr>
          <a:xfrm>
            <a:off x="0" y="4298729"/>
            <a:ext cx="12192000" cy="2559272"/>
          </a:xfrm>
          <a:prstGeom prst="rect">
            <a:avLst/>
          </a:prstGeom>
        </p:spPr>
      </p:pic>
      <p:sp>
        <p:nvSpPr>
          <p:cNvPr id="7" name="מציין מיקום של כותרת תחתונה 6">
            <a:extLst>
              <a:ext uri="{FF2B5EF4-FFF2-40B4-BE49-F238E27FC236}">
                <a16:creationId xmlns:a16="http://schemas.microsoft.com/office/drawing/2014/main" id="{2FB9B979-00D3-68A5-7597-24AE04DDD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5849"/>
            <a:ext cx="1324947" cy="365125"/>
          </a:xfrm>
        </p:spPr>
        <p:txBody>
          <a:bodyPr/>
          <a:lstStyle/>
          <a:p>
            <a:r>
              <a:rPr lang="he-IL" dirty="0"/>
              <a:t>אשכול פיננסי כלכלי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106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A915D72C-8E67-FE9E-929D-D19EA78FBC0B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דוגמה פתורה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25098407-02E6-8FAE-4F45-34A7A75A20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57" b="10298"/>
          <a:stretch/>
        </p:blipFill>
        <p:spPr>
          <a:xfrm>
            <a:off x="0" y="4298729"/>
            <a:ext cx="12192000" cy="2559272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FE23E111-8885-EB58-671C-9C90179BE5DC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 246</a:t>
            </a:r>
          </a:p>
        </p:txBody>
      </p:sp>
      <p:sp>
        <p:nvSpPr>
          <p:cNvPr id="6" name="מציין מיקום של כותרת תחתונה 6">
            <a:extLst>
              <a:ext uri="{FF2B5EF4-FFF2-40B4-BE49-F238E27FC236}">
                <a16:creationId xmlns:a16="http://schemas.microsoft.com/office/drawing/2014/main" id="{183F963D-81A0-2FC3-FFD3-8D7EF6CBE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5849"/>
            <a:ext cx="1324947" cy="365125"/>
          </a:xfrm>
        </p:spPr>
        <p:txBody>
          <a:bodyPr/>
          <a:lstStyle/>
          <a:p>
            <a:r>
              <a:rPr lang="he-IL" dirty="0"/>
              <a:t>אשכול פיננסי כלכלי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7885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תמונה 14">
            <a:extLst>
              <a:ext uri="{FF2B5EF4-FFF2-40B4-BE49-F238E27FC236}">
                <a16:creationId xmlns:a16="http://schemas.microsoft.com/office/drawing/2014/main" id="{75EE0507-89AD-2BD9-84A4-EB02A88E0B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57" b="10298"/>
          <a:stretch/>
        </p:blipFill>
        <p:spPr>
          <a:xfrm rot="16200000">
            <a:off x="-2419002" y="2419002"/>
            <a:ext cx="6840977" cy="2002970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sp>
        <p:nvSpPr>
          <p:cNvPr id="21" name="מציין מיקום של כותרת תחתונה 6">
            <a:extLst>
              <a:ext uri="{FF2B5EF4-FFF2-40B4-BE49-F238E27FC236}">
                <a16:creationId xmlns:a16="http://schemas.microsoft.com/office/drawing/2014/main" id="{F53DC830-4980-33F0-2EA8-6754834D1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5849"/>
            <a:ext cx="1324947" cy="365125"/>
          </a:xfrm>
        </p:spPr>
        <p:txBody>
          <a:bodyPr/>
          <a:lstStyle/>
          <a:p>
            <a:r>
              <a:rPr lang="he-IL" dirty="0"/>
              <a:t>אשכול פיננסי כלכלי</a:t>
            </a:r>
            <a:endParaRPr lang="en-US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0A4852C5-D0FD-45EB-13B5-00C916E0563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34113"/>
          <a:stretch/>
        </p:blipFill>
        <p:spPr>
          <a:xfrm>
            <a:off x="5380526" y="431197"/>
            <a:ext cx="6492803" cy="5975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DF57854E-5ADC-8C3E-371F-B04F29E2DB6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42925"/>
          <a:stretch/>
        </p:blipFill>
        <p:spPr>
          <a:xfrm>
            <a:off x="3814022" y="1265938"/>
            <a:ext cx="7666384" cy="922091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4E85C63D-0A03-3DD9-B0AD-67381F7F5BA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62326" r="4775" b="-197"/>
          <a:stretch/>
        </p:blipFill>
        <p:spPr>
          <a:xfrm>
            <a:off x="4180114" y="2425266"/>
            <a:ext cx="7300292" cy="61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4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תמונה 14">
            <a:extLst>
              <a:ext uri="{FF2B5EF4-FFF2-40B4-BE49-F238E27FC236}">
                <a16:creationId xmlns:a16="http://schemas.microsoft.com/office/drawing/2014/main" id="{75EE0507-89AD-2BD9-84A4-EB02A88E0B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57" b="10298"/>
          <a:stretch/>
        </p:blipFill>
        <p:spPr>
          <a:xfrm rot="16200000">
            <a:off x="-2419002" y="2419002"/>
            <a:ext cx="6840977" cy="2002970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sp>
        <p:nvSpPr>
          <p:cNvPr id="21" name="מציין מיקום של כותרת תחתונה 6">
            <a:extLst>
              <a:ext uri="{FF2B5EF4-FFF2-40B4-BE49-F238E27FC236}">
                <a16:creationId xmlns:a16="http://schemas.microsoft.com/office/drawing/2014/main" id="{F53DC830-4980-33F0-2EA8-6754834D1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5849"/>
            <a:ext cx="1324947" cy="365125"/>
          </a:xfrm>
        </p:spPr>
        <p:txBody>
          <a:bodyPr/>
          <a:lstStyle/>
          <a:p>
            <a:r>
              <a:rPr lang="he-IL" dirty="0"/>
              <a:t>אשכול פיננסי כלכלי</a:t>
            </a:r>
            <a:endParaRPr lang="en-US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0A4852C5-D0FD-45EB-13B5-00C916E0563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73726"/>
          <a:stretch/>
        </p:blipFill>
        <p:spPr>
          <a:xfrm>
            <a:off x="5380526" y="431197"/>
            <a:ext cx="6492803" cy="2382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1992ACF4-5A43-C18F-845D-90D8EF7DAB1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70408" b="3318"/>
          <a:stretch/>
        </p:blipFill>
        <p:spPr>
          <a:xfrm>
            <a:off x="5380526" y="884626"/>
            <a:ext cx="6492803" cy="2382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4B841C29-1527-0FC7-2C99-3ECE4D01968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52297" b="-535"/>
          <a:stretch/>
        </p:blipFill>
        <p:spPr>
          <a:xfrm>
            <a:off x="7837714" y="1535833"/>
            <a:ext cx="3617107" cy="3248437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989C8AFA-D5A3-313D-6358-D6054D940CE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r="47703"/>
          <a:stretch/>
        </p:blipFill>
        <p:spPr>
          <a:xfrm>
            <a:off x="2937618" y="1338055"/>
            <a:ext cx="3965450" cy="323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50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A915D72C-8E67-FE9E-929D-D19EA78FBC0B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דוגמה פתורה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25098407-02E6-8FAE-4F45-34A7A75A20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57" b="10298"/>
          <a:stretch/>
        </p:blipFill>
        <p:spPr>
          <a:xfrm>
            <a:off x="0" y="4298729"/>
            <a:ext cx="12192000" cy="2559272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FE23E111-8885-EB58-671C-9C90179BE5DC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 247</a:t>
            </a:r>
          </a:p>
        </p:txBody>
      </p:sp>
      <p:sp>
        <p:nvSpPr>
          <p:cNvPr id="6" name="מציין מיקום של כותרת תחתונה 6">
            <a:extLst>
              <a:ext uri="{FF2B5EF4-FFF2-40B4-BE49-F238E27FC236}">
                <a16:creationId xmlns:a16="http://schemas.microsoft.com/office/drawing/2014/main" id="{183F963D-81A0-2FC3-FFD3-8D7EF6CBE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5849"/>
            <a:ext cx="1324947" cy="365125"/>
          </a:xfrm>
        </p:spPr>
        <p:txBody>
          <a:bodyPr/>
          <a:lstStyle/>
          <a:p>
            <a:r>
              <a:rPr lang="he-IL" dirty="0"/>
              <a:t>אשכול פיננסי כלכלי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627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תמונה 14">
            <a:extLst>
              <a:ext uri="{FF2B5EF4-FFF2-40B4-BE49-F238E27FC236}">
                <a16:creationId xmlns:a16="http://schemas.microsoft.com/office/drawing/2014/main" id="{75EE0507-89AD-2BD9-84A4-EB02A88E0B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57" b="10298"/>
          <a:stretch/>
        </p:blipFill>
        <p:spPr>
          <a:xfrm rot="16200000">
            <a:off x="-2419002" y="2419002"/>
            <a:ext cx="6840977" cy="2002970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sp>
        <p:nvSpPr>
          <p:cNvPr id="21" name="מציין מיקום של כותרת תחתונה 6">
            <a:extLst>
              <a:ext uri="{FF2B5EF4-FFF2-40B4-BE49-F238E27FC236}">
                <a16:creationId xmlns:a16="http://schemas.microsoft.com/office/drawing/2014/main" id="{F53DC830-4980-33F0-2EA8-6754834D1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5849"/>
            <a:ext cx="1324947" cy="365125"/>
          </a:xfrm>
        </p:spPr>
        <p:txBody>
          <a:bodyPr/>
          <a:lstStyle/>
          <a:p>
            <a:r>
              <a:rPr lang="he-IL" dirty="0"/>
              <a:t>אשכול פיננסי כלכלי</a:t>
            </a:r>
            <a:endParaRPr lang="en-US" dirty="0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0F9205D9-7606-B9B6-00B3-DD1868C8EC9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74226"/>
          <a:stretch/>
        </p:blipFill>
        <p:spPr>
          <a:xfrm>
            <a:off x="4676733" y="279661"/>
            <a:ext cx="7247248" cy="6049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F863995E-922C-2088-1D76-575ECE0B350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47217"/>
          <a:stretch/>
        </p:blipFill>
        <p:spPr>
          <a:xfrm>
            <a:off x="4676733" y="1289957"/>
            <a:ext cx="7247248" cy="123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75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2B64F95E-9AC0-429F-0C6D-814D60ABAC27}"/>
              </a:ext>
            </a:extLst>
          </p:cNvPr>
          <p:cNvSpPr txBox="1">
            <a:spLocks/>
          </p:cNvSpPr>
          <p:nvPr/>
        </p:nvSpPr>
        <p:spPr>
          <a:xfrm>
            <a:off x="7829377" y="1420125"/>
            <a:ext cx="436262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נספחים</a:t>
            </a:r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E74CE5C5-0A94-D4A8-5907-D05ECD75636A}"/>
              </a:ext>
            </a:extLst>
          </p:cNvPr>
          <p:cNvSpPr txBox="1">
            <a:spLocks/>
          </p:cNvSpPr>
          <p:nvPr/>
        </p:nvSpPr>
        <p:spPr>
          <a:xfrm>
            <a:off x="6096000" y="2212511"/>
            <a:ext cx="5484068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נספח ג'</a:t>
            </a:r>
          </a:p>
        </p:txBody>
      </p:sp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A8173032-2DFC-E1B6-595C-5EE4762DB16B}"/>
              </a:ext>
            </a:extLst>
          </p:cNvPr>
          <p:cNvSpPr txBox="1">
            <a:spLocks/>
          </p:cNvSpPr>
          <p:nvPr/>
        </p:nvSpPr>
        <p:spPr>
          <a:xfrm>
            <a:off x="3167743" y="2959332"/>
            <a:ext cx="673124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משוואת הקו הישר ותכונותיה 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EA99BB81-00CA-1EF9-CFB5-43E6723972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657" b="10298"/>
          <a:stretch/>
        </p:blipFill>
        <p:spPr>
          <a:xfrm>
            <a:off x="0" y="4298729"/>
            <a:ext cx="12192000" cy="2559272"/>
          </a:xfrm>
          <a:prstGeom prst="rect">
            <a:avLst/>
          </a:prstGeom>
        </p:spPr>
      </p:pic>
      <p:sp>
        <p:nvSpPr>
          <p:cNvPr id="7" name="מציין מיקום של כותרת תחתונה 6">
            <a:extLst>
              <a:ext uri="{FF2B5EF4-FFF2-40B4-BE49-F238E27FC236}">
                <a16:creationId xmlns:a16="http://schemas.microsoft.com/office/drawing/2014/main" id="{2FB9B979-00D3-68A5-7597-24AE04DDD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5849"/>
            <a:ext cx="1324947" cy="365125"/>
          </a:xfrm>
        </p:spPr>
        <p:txBody>
          <a:bodyPr/>
          <a:lstStyle/>
          <a:p>
            <a:r>
              <a:rPr lang="he-IL" dirty="0"/>
              <a:t>אשכול פיננסי כלכלי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2193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תמונה 14">
            <a:extLst>
              <a:ext uri="{FF2B5EF4-FFF2-40B4-BE49-F238E27FC236}">
                <a16:creationId xmlns:a16="http://schemas.microsoft.com/office/drawing/2014/main" id="{75EE0507-89AD-2BD9-84A4-EB02A88E0B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57" b="10298"/>
          <a:stretch/>
        </p:blipFill>
        <p:spPr>
          <a:xfrm rot="16200000">
            <a:off x="-2419002" y="2419002"/>
            <a:ext cx="6840977" cy="2002970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sp>
        <p:nvSpPr>
          <p:cNvPr id="21" name="מציין מיקום של כותרת תחתונה 6">
            <a:extLst>
              <a:ext uri="{FF2B5EF4-FFF2-40B4-BE49-F238E27FC236}">
                <a16:creationId xmlns:a16="http://schemas.microsoft.com/office/drawing/2014/main" id="{F53DC830-4980-33F0-2EA8-6754834D1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5849"/>
            <a:ext cx="1324947" cy="365125"/>
          </a:xfrm>
        </p:spPr>
        <p:txBody>
          <a:bodyPr/>
          <a:lstStyle/>
          <a:p>
            <a:r>
              <a:rPr lang="he-IL" dirty="0"/>
              <a:t>אשכול פיננסי כלכלי</a:t>
            </a:r>
            <a:endParaRPr lang="en-US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D42000C3-0AEE-1784-8537-6DA4E6A95B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215" t="888" b="58679"/>
          <a:stretch/>
        </p:blipFill>
        <p:spPr>
          <a:xfrm>
            <a:off x="2947386" y="1387928"/>
            <a:ext cx="7731293" cy="15190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59E09BA4-6EEB-5337-2533-14E658DEC4A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215" t="41321" b="33977"/>
          <a:stretch/>
        </p:blipFill>
        <p:spPr>
          <a:xfrm>
            <a:off x="2947386" y="3125339"/>
            <a:ext cx="7731293" cy="9280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28EB8B52-A056-20D2-BDD0-06CCD9BC40A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215" t="66022" b="14725"/>
          <a:stretch/>
        </p:blipFill>
        <p:spPr>
          <a:xfrm>
            <a:off x="2947386" y="4271753"/>
            <a:ext cx="7731293" cy="7233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EA1E008D-4131-1C47-1E8A-D53FC647A8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215" t="85275"/>
          <a:stretch/>
        </p:blipFill>
        <p:spPr>
          <a:xfrm>
            <a:off x="2947386" y="5193473"/>
            <a:ext cx="7731293" cy="5531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370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תמונה 14">
            <a:extLst>
              <a:ext uri="{FF2B5EF4-FFF2-40B4-BE49-F238E27FC236}">
                <a16:creationId xmlns:a16="http://schemas.microsoft.com/office/drawing/2014/main" id="{75EE0507-89AD-2BD9-84A4-EB02A88E0B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57" b="10298"/>
          <a:stretch/>
        </p:blipFill>
        <p:spPr>
          <a:xfrm rot="16200000">
            <a:off x="-2419002" y="2419002"/>
            <a:ext cx="6840977" cy="2002970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sp>
        <p:nvSpPr>
          <p:cNvPr id="21" name="מציין מיקום של כותרת תחתונה 6">
            <a:extLst>
              <a:ext uri="{FF2B5EF4-FFF2-40B4-BE49-F238E27FC236}">
                <a16:creationId xmlns:a16="http://schemas.microsoft.com/office/drawing/2014/main" id="{F53DC830-4980-33F0-2EA8-6754834D1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5849"/>
            <a:ext cx="1324947" cy="365125"/>
          </a:xfrm>
        </p:spPr>
        <p:txBody>
          <a:bodyPr/>
          <a:lstStyle/>
          <a:p>
            <a:r>
              <a:rPr lang="he-IL" dirty="0"/>
              <a:t>אשכול פיננסי כלכלי</a:t>
            </a:r>
            <a:endParaRPr lang="en-US" dirty="0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26D9783B-D6C4-4DAB-70B3-57868501779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893"/>
          <a:stretch/>
        </p:blipFill>
        <p:spPr>
          <a:xfrm>
            <a:off x="3277491" y="1128453"/>
            <a:ext cx="7355794" cy="21795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4832D31D-9F51-1FCC-6EAF-DE0DDEA9058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r="1305"/>
          <a:stretch/>
        </p:blipFill>
        <p:spPr>
          <a:xfrm>
            <a:off x="3277491" y="3840225"/>
            <a:ext cx="7355794" cy="23471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820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תמונה 32">
            <a:extLst>
              <a:ext uri="{FF2B5EF4-FFF2-40B4-BE49-F238E27FC236}">
                <a16:creationId xmlns:a16="http://schemas.microsoft.com/office/drawing/2014/main" id="{282CF7A0-B536-4BD0-4907-7A2F89D7D4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57" b="10298"/>
          <a:stretch/>
        </p:blipFill>
        <p:spPr>
          <a:xfrm rot="16200000">
            <a:off x="-2419002" y="2419002"/>
            <a:ext cx="6840977" cy="2002970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sp>
        <p:nvSpPr>
          <p:cNvPr id="21" name="מציין מיקום של כותרת תחתונה 6">
            <a:extLst>
              <a:ext uri="{FF2B5EF4-FFF2-40B4-BE49-F238E27FC236}">
                <a16:creationId xmlns:a16="http://schemas.microsoft.com/office/drawing/2014/main" id="{F53DC830-4980-33F0-2EA8-6754834D1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5849"/>
            <a:ext cx="1324947" cy="365125"/>
          </a:xfrm>
        </p:spPr>
        <p:txBody>
          <a:bodyPr/>
          <a:lstStyle/>
          <a:p>
            <a:r>
              <a:rPr lang="he-IL" dirty="0"/>
              <a:t>אשכול פיננסי כלכלי</a:t>
            </a:r>
            <a:endParaRPr lang="en-US" dirty="0"/>
          </a:p>
        </p:txBody>
      </p:sp>
      <p:pic>
        <p:nvPicPr>
          <p:cNvPr id="35" name="תמונה 34">
            <a:extLst>
              <a:ext uri="{FF2B5EF4-FFF2-40B4-BE49-F238E27FC236}">
                <a16:creationId xmlns:a16="http://schemas.microsoft.com/office/drawing/2014/main" id="{87FDD103-B0EA-D59D-34B3-F2DB5D16F7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78111"/>
          <a:stretch/>
        </p:blipFill>
        <p:spPr>
          <a:xfrm>
            <a:off x="3820217" y="431146"/>
            <a:ext cx="7681626" cy="12393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6" name="תמונה 35">
            <a:extLst>
              <a:ext uri="{FF2B5EF4-FFF2-40B4-BE49-F238E27FC236}">
                <a16:creationId xmlns:a16="http://schemas.microsoft.com/office/drawing/2014/main" id="{CA162D06-4652-B4EC-FDAE-A708B1A3E2A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21888" b="56223"/>
          <a:stretch/>
        </p:blipFill>
        <p:spPr>
          <a:xfrm>
            <a:off x="3820217" y="1853097"/>
            <a:ext cx="7681626" cy="12393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7" name="תמונה 36">
            <a:extLst>
              <a:ext uri="{FF2B5EF4-FFF2-40B4-BE49-F238E27FC236}">
                <a16:creationId xmlns:a16="http://schemas.microsoft.com/office/drawing/2014/main" id="{224D4F64-691B-7AAC-81DC-43C30FA4949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43778"/>
          <a:stretch/>
        </p:blipFill>
        <p:spPr>
          <a:xfrm>
            <a:off x="3820217" y="3316773"/>
            <a:ext cx="7681626" cy="31833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872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תמונה 14">
            <a:extLst>
              <a:ext uri="{FF2B5EF4-FFF2-40B4-BE49-F238E27FC236}">
                <a16:creationId xmlns:a16="http://schemas.microsoft.com/office/drawing/2014/main" id="{75EE0507-89AD-2BD9-84A4-EB02A88E0B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57" b="10298"/>
          <a:stretch/>
        </p:blipFill>
        <p:spPr>
          <a:xfrm rot="16200000">
            <a:off x="-2471053" y="2419005"/>
            <a:ext cx="6840977" cy="2002970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sp>
        <p:nvSpPr>
          <p:cNvPr id="21" name="מציין מיקום של כותרת תחתונה 6">
            <a:extLst>
              <a:ext uri="{FF2B5EF4-FFF2-40B4-BE49-F238E27FC236}">
                <a16:creationId xmlns:a16="http://schemas.microsoft.com/office/drawing/2014/main" id="{F53DC830-4980-33F0-2EA8-6754834D1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5849"/>
            <a:ext cx="1324947" cy="365125"/>
          </a:xfrm>
        </p:spPr>
        <p:txBody>
          <a:bodyPr/>
          <a:lstStyle/>
          <a:p>
            <a:r>
              <a:rPr lang="he-IL" dirty="0"/>
              <a:t>אשכול פיננסי כלכלי</a:t>
            </a:r>
            <a:endParaRPr lang="en-US" dirty="0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817BDE3C-8120-0932-4210-44724E26D5E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59975"/>
          <a:stretch/>
        </p:blipFill>
        <p:spPr>
          <a:xfrm>
            <a:off x="3515214" y="676908"/>
            <a:ext cx="7727350" cy="17660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F4484769-1850-4ACB-2707-39F5507939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40025" b="48531"/>
          <a:stretch/>
        </p:blipFill>
        <p:spPr>
          <a:xfrm>
            <a:off x="3515214" y="2695433"/>
            <a:ext cx="7727350" cy="5049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352D1E37-0013-9F83-9576-DCEDA794692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51469" b="16672"/>
          <a:stretch/>
        </p:blipFill>
        <p:spPr>
          <a:xfrm>
            <a:off x="3515214" y="3452885"/>
            <a:ext cx="7727350" cy="14057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1B5F84B7-7A9E-8F99-60B6-8D5681ADD41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83328"/>
          <a:stretch/>
        </p:blipFill>
        <p:spPr>
          <a:xfrm>
            <a:off x="3515214" y="5111089"/>
            <a:ext cx="7727350" cy="7356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906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A915D72C-8E67-FE9E-929D-D19EA78FBC0B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דוגמה פתורה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25098407-02E6-8FAE-4F45-34A7A75A20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57" b="10298"/>
          <a:stretch/>
        </p:blipFill>
        <p:spPr>
          <a:xfrm>
            <a:off x="0" y="4298729"/>
            <a:ext cx="12192000" cy="2559272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FE23E111-8885-EB58-671C-9C90179BE5DC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עמודים 249-250</a:t>
            </a:r>
          </a:p>
        </p:txBody>
      </p:sp>
      <p:sp>
        <p:nvSpPr>
          <p:cNvPr id="6" name="מציין מיקום של כותרת תחתונה 6">
            <a:extLst>
              <a:ext uri="{FF2B5EF4-FFF2-40B4-BE49-F238E27FC236}">
                <a16:creationId xmlns:a16="http://schemas.microsoft.com/office/drawing/2014/main" id="{183F963D-81A0-2FC3-FFD3-8D7EF6CBE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5849"/>
            <a:ext cx="1324947" cy="365125"/>
          </a:xfrm>
        </p:spPr>
        <p:txBody>
          <a:bodyPr/>
          <a:lstStyle/>
          <a:p>
            <a:r>
              <a:rPr lang="he-IL" dirty="0"/>
              <a:t>אשכול פיננסי כלכלי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6446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תמונה 14">
            <a:extLst>
              <a:ext uri="{FF2B5EF4-FFF2-40B4-BE49-F238E27FC236}">
                <a16:creationId xmlns:a16="http://schemas.microsoft.com/office/drawing/2014/main" id="{75EE0507-89AD-2BD9-84A4-EB02A88E0B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57" b="10298"/>
          <a:stretch/>
        </p:blipFill>
        <p:spPr>
          <a:xfrm rot="16200000">
            <a:off x="-2419002" y="2419002"/>
            <a:ext cx="6840977" cy="2002970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sp>
        <p:nvSpPr>
          <p:cNvPr id="21" name="מציין מיקום של כותרת תחתונה 6">
            <a:extLst>
              <a:ext uri="{FF2B5EF4-FFF2-40B4-BE49-F238E27FC236}">
                <a16:creationId xmlns:a16="http://schemas.microsoft.com/office/drawing/2014/main" id="{F53DC830-4980-33F0-2EA8-6754834D1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5849"/>
            <a:ext cx="1324947" cy="365125"/>
          </a:xfrm>
        </p:spPr>
        <p:txBody>
          <a:bodyPr/>
          <a:lstStyle/>
          <a:p>
            <a:r>
              <a:rPr lang="he-IL" dirty="0"/>
              <a:t>אשכול פיננסי כלכלי</a:t>
            </a:r>
            <a:endParaRPr lang="en-US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6848A331-D2F3-8C6C-C8EB-88C76DCB8E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63020" y="341544"/>
            <a:ext cx="8077900" cy="24081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מלבן 6">
            <a:extLst>
              <a:ext uri="{FF2B5EF4-FFF2-40B4-BE49-F238E27FC236}">
                <a16:creationId xmlns:a16="http://schemas.microsoft.com/office/drawing/2014/main" id="{325764A5-721E-F6FB-8711-64614C7E30FC}"/>
              </a:ext>
            </a:extLst>
          </p:cNvPr>
          <p:cNvSpPr/>
          <p:nvPr/>
        </p:nvSpPr>
        <p:spPr>
          <a:xfrm>
            <a:off x="8024883" y="1924334"/>
            <a:ext cx="3788741" cy="696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B50B4733-CFF2-F39B-D2B1-18B1F743F49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67703"/>
          <a:stretch/>
        </p:blipFill>
        <p:spPr>
          <a:xfrm>
            <a:off x="4140242" y="3124836"/>
            <a:ext cx="7323455" cy="696537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EDE62769-5B3E-7033-47E2-DA2A966F00D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32297" b="35406"/>
          <a:stretch/>
        </p:blipFill>
        <p:spPr>
          <a:xfrm>
            <a:off x="4140242" y="3821373"/>
            <a:ext cx="7323455" cy="696537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801C8458-5FC0-B9D6-9518-3B687C966BB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64595"/>
          <a:stretch/>
        </p:blipFill>
        <p:spPr>
          <a:xfrm>
            <a:off x="4140242" y="4517910"/>
            <a:ext cx="7323455" cy="76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91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תמונה 14">
            <a:extLst>
              <a:ext uri="{FF2B5EF4-FFF2-40B4-BE49-F238E27FC236}">
                <a16:creationId xmlns:a16="http://schemas.microsoft.com/office/drawing/2014/main" id="{75EE0507-89AD-2BD9-84A4-EB02A88E0B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57" b="10298"/>
          <a:stretch/>
        </p:blipFill>
        <p:spPr>
          <a:xfrm rot="16200000">
            <a:off x="-2419002" y="2419002"/>
            <a:ext cx="6840977" cy="2002970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sp>
        <p:nvSpPr>
          <p:cNvPr id="21" name="מציין מיקום של כותרת תחתונה 6">
            <a:extLst>
              <a:ext uri="{FF2B5EF4-FFF2-40B4-BE49-F238E27FC236}">
                <a16:creationId xmlns:a16="http://schemas.microsoft.com/office/drawing/2014/main" id="{F53DC830-4980-33F0-2EA8-6754834D1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5849"/>
            <a:ext cx="1324947" cy="365125"/>
          </a:xfrm>
        </p:spPr>
        <p:txBody>
          <a:bodyPr/>
          <a:lstStyle/>
          <a:p>
            <a:r>
              <a:rPr lang="he-IL" dirty="0"/>
              <a:t>אשכול פיננסי כלכלי</a:t>
            </a:r>
            <a:endParaRPr lang="en-US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6848A331-D2F3-8C6C-C8EB-88C76DCB8E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63020" y="341544"/>
            <a:ext cx="8077900" cy="24081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מלבן 6">
            <a:extLst>
              <a:ext uri="{FF2B5EF4-FFF2-40B4-BE49-F238E27FC236}">
                <a16:creationId xmlns:a16="http://schemas.microsoft.com/office/drawing/2014/main" id="{325764A5-721E-F6FB-8711-64614C7E30FC}"/>
              </a:ext>
            </a:extLst>
          </p:cNvPr>
          <p:cNvSpPr/>
          <p:nvPr/>
        </p:nvSpPr>
        <p:spPr>
          <a:xfrm>
            <a:off x="8011235" y="1545608"/>
            <a:ext cx="3788741" cy="324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137DB7C9-829F-C3C9-E543-967004D4A0B1}"/>
              </a:ext>
            </a:extLst>
          </p:cNvPr>
          <p:cNvSpPr/>
          <p:nvPr/>
        </p:nvSpPr>
        <p:spPr>
          <a:xfrm>
            <a:off x="8011234" y="2255292"/>
            <a:ext cx="3788741" cy="324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A49D29C7-5679-0833-3423-7C7BCBAB831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73662"/>
          <a:stretch/>
        </p:blipFill>
        <p:spPr>
          <a:xfrm>
            <a:off x="4197397" y="3073809"/>
            <a:ext cx="7209145" cy="804856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60164386-EDCA-8CE2-3F80-FCDAE1CDAD6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28794" b="50974"/>
          <a:stretch/>
        </p:blipFill>
        <p:spPr>
          <a:xfrm>
            <a:off x="4197397" y="3953737"/>
            <a:ext cx="7209145" cy="618263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3F79E05A-44DB-6403-5A6D-54D36F73BAE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49026" b="26745"/>
          <a:stretch/>
        </p:blipFill>
        <p:spPr>
          <a:xfrm>
            <a:off x="4197397" y="4572000"/>
            <a:ext cx="7209145" cy="740392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5AE0E29E-5D14-6F49-2435-A3FA0B96C9E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73255"/>
          <a:stretch/>
        </p:blipFill>
        <p:spPr>
          <a:xfrm>
            <a:off x="4197397" y="5312392"/>
            <a:ext cx="7209145" cy="81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14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תמונה 14">
            <a:extLst>
              <a:ext uri="{FF2B5EF4-FFF2-40B4-BE49-F238E27FC236}">
                <a16:creationId xmlns:a16="http://schemas.microsoft.com/office/drawing/2014/main" id="{75EE0507-89AD-2BD9-84A4-EB02A88E0B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57" b="10298"/>
          <a:stretch/>
        </p:blipFill>
        <p:spPr>
          <a:xfrm rot="16200000">
            <a:off x="-2419002" y="2419002"/>
            <a:ext cx="6840977" cy="2002970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sp>
        <p:nvSpPr>
          <p:cNvPr id="21" name="מציין מיקום של כותרת תחתונה 6">
            <a:extLst>
              <a:ext uri="{FF2B5EF4-FFF2-40B4-BE49-F238E27FC236}">
                <a16:creationId xmlns:a16="http://schemas.microsoft.com/office/drawing/2014/main" id="{F53DC830-4980-33F0-2EA8-6754834D1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5849"/>
            <a:ext cx="1324947" cy="365125"/>
          </a:xfrm>
        </p:spPr>
        <p:txBody>
          <a:bodyPr/>
          <a:lstStyle/>
          <a:p>
            <a:r>
              <a:rPr lang="he-IL" dirty="0"/>
              <a:t>אשכול פיננסי כלכלי</a:t>
            </a:r>
            <a:endParaRPr lang="en-US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6848A331-D2F3-8C6C-C8EB-88C76DCB8E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63020" y="341544"/>
            <a:ext cx="8077900" cy="24081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מלבן 6">
            <a:extLst>
              <a:ext uri="{FF2B5EF4-FFF2-40B4-BE49-F238E27FC236}">
                <a16:creationId xmlns:a16="http://schemas.microsoft.com/office/drawing/2014/main" id="{325764A5-721E-F6FB-8711-64614C7E30FC}"/>
              </a:ext>
            </a:extLst>
          </p:cNvPr>
          <p:cNvSpPr/>
          <p:nvPr/>
        </p:nvSpPr>
        <p:spPr>
          <a:xfrm>
            <a:off x="8011235" y="1545608"/>
            <a:ext cx="3788741" cy="7096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2653EEE3-D0D0-B766-293E-7B360A68DB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58000"/>
          <a:stretch/>
        </p:blipFill>
        <p:spPr>
          <a:xfrm>
            <a:off x="3933229" y="2982103"/>
            <a:ext cx="7460627" cy="816174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36C99AA7-8D19-C6AB-4D0C-151BC2321E4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42000" b="20770"/>
          <a:stretch/>
        </p:blipFill>
        <p:spPr>
          <a:xfrm>
            <a:off x="3933229" y="3798277"/>
            <a:ext cx="7460627" cy="723481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1BD3F900-6428-8F90-E869-44B5E7DB545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79230"/>
          <a:stretch/>
        </p:blipFill>
        <p:spPr>
          <a:xfrm>
            <a:off x="3933229" y="4521757"/>
            <a:ext cx="7460627" cy="40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53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2B64F95E-9AC0-429F-0C6D-814D60ABAC27}"/>
              </a:ext>
            </a:extLst>
          </p:cNvPr>
          <p:cNvSpPr txBox="1">
            <a:spLocks/>
          </p:cNvSpPr>
          <p:nvPr/>
        </p:nvSpPr>
        <p:spPr>
          <a:xfrm>
            <a:off x="7829377" y="1420125"/>
            <a:ext cx="436262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נספחים</a:t>
            </a:r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E74CE5C5-0A94-D4A8-5907-D05ECD75636A}"/>
              </a:ext>
            </a:extLst>
          </p:cNvPr>
          <p:cNvSpPr txBox="1">
            <a:spLocks/>
          </p:cNvSpPr>
          <p:nvPr/>
        </p:nvSpPr>
        <p:spPr>
          <a:xfrm>
            <a:off x="6096000" y="2212511"/>
            <a:ext cx="5484068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נספח ג'</a:t>
            </a:r>
          </a:p>
        </p:txBody>
      </p:sp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A8173032-2DFC-E1B6-595C-5EE4762DB16B}"/>
              </a:ext>
            </a:extLst>
          </p:cNvPr>
          <p:cNvSpPr txBox="1">
            <a:spLocks/>
          </p:cNvSpPr>
          <p:nvPr/>
        </p:nvSpPr>
        <p:spPr>
          <a:xfrm>
            <a:off x="3167743" y="2959332"/>
            <a:ext cx="673124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מצב הדדי בין ישרים 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EA99BB81-00CA-1EF9-CFB5-43E6723972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657" b="10298"/>
          <a:stretch/>
        </p:blipFill>
        <p:spPr>
          <a:xfrm>
            <a:off x="0" y="4298729"/>
            <a:ext cx="12192000" cy="2559272"/>
          </a:xfrm>
          <a:prstGeom prst="rect">
            <a:avLst/>
          </a:prstGeom>
        </p:spPr>
      </p:pic>
      <p:sp>
        <p:nvSpPr>
          <p:cNvPr id="7" name="מציין מיקום של כותרת תחתונה 6">
            <a:extLst>
              <a:ext uri="{FF2B5EF4-FFF2-40B4-BE49-F238E27FC236}">
                <a16:creationId xmlns:a16="http://schemas.microsoft.com/office/drawing/2014/main" id="{2FB9B979-00D3-68A5-7597-24AE04DDD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5849"/>
            <a:ext cx="1324947" cy="365125"/>
          </a:xfrm>
        </p:spPr>
        <p:txBody>
          <a:bodyPr/>
          <a:lstStyle/>
          <a:p>
            <a:r>
              <a:rPr lang="he-IL" dirty="0"/>
              <a:t>אשכול פיננסי כלכלי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1549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תמונה 14">
            <a:extLst>
              <a:ext uri="{FF2B5EF4-FFF2-40B4-BE49-F238E27FC236}">
                <a16:creationId xmlns:a16="http://schemas.microsoft.com/office/drawing/2014/main" id="{75EE0507-89AD-2BD9-84A4-EB02A88E0B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57" b="10298"/>
          <a:stretch/>
        </p:blipFill>
        <p:spPr>
          <a:xfrm rot="16200000">
            <a:off x="-2419002" y="2419002"/>
            <a:ext cx="6840977" cy="2002970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sp>
        <p:nvSpPr>
          <p:cNvPr id="21" name="מציין מיקום של כותרת תחתונה 6">
            <a:extLst>
              <a:ext uri="{FF2B5EF4-FFF2-40B4-BE49-F238E27FC236}">
                <a16:creationId xmlns:a16="http://schemas.microsoft.com/office/drawing/2014/main" id="{F53DC830-4980-33F0-2EA8-6754834D1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5849"/>
            <a:ext cx="1324947" cy="365125"/>
          </a:xfrm>
        </p:spPr>
        <p:txBody>
          <a:bodyPr/>
          <a:lstStyle/>
          <a:p>
            <a:r>
              <a:rPr lang="he-IL" dirty="0"/>
              <a:t>אשכול פיננסי כלכלי</a:t>
            </a:r>
            <a:endParaRPr lang="en-US" dirty="0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2CC7F7A3-180E-5C81-6A29-05118853F33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28583"/>
          <a:stretch/>
        </p:blipFill>
        <p:spPr>
          <a:xfrm>
            <a:off x="3190871" y="1596091"/>
            <a:ext cx="7262489" cy="22205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F0F4D2C9-DF0B-D721-55A6-1D104346C5B8}"/>
              </a:ext>
            </a:extLst>
          </p:cNvPr>
          <p:cNvSpPr/>
          <p:nvPr/>
        </p:nvSpPr>
        <p:spPr>
          <a:xfrm>
            <a:off x="3465960" y="3421856"/>
            <a:ext cx="695740" cy="3876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87A0E8C0-EA41-279B-567D-77F7019E146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58951"/>
          <a:stretch/>
        </p:blipFill>
        <p:spPr>
          <a:xfrm>
            <a:off x="3190871" y="4373217"/>
            <a:ext cx="7262489" cy="12763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מלבן 9">
            <a:extLst>
              <a:ext uri="{FF2B5EF4-FFF2-40B4-BE49-F238E27FC236}">
                <a16:creationId xmlns:a16="http://schemas.microsoft.com/office/drawing/2014/main" id="{9CD30D02-880E-AC5F-FBBB-43F7824D74CB}"/>
              </a:ext>
            </a:extLst>
          </p:cNvPr>
          <p:cNvSpPr/>
          <p:nvPr/>
        </p:nvSpPr>
        <p:spPr>
          <a:xfrm>
            <a:off x="6822114" y="4387505"/>
            <a:ext cx="3236285" cy="3975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7083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תמונה 14">
            <a:extLst>
              <a:ext uri="{FF2B5EF4-FFF2-40B4-BE49-F238E27FC236}">
                <a16:creationId xmlns:a16="http://schemas.microsoft.com/office/drawing/2014/main" id="{75EE0507-89AD-2BD9-84A4-EB02A88E0B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57" b="10298"/>
          <a:stretch/>
        </p:blipFill>
        <p:spPr>
          <a:xfrm rot="16200000">
            <a:off x="-2419002" y="2419002"/>
            <a:ext cx="6840977" cy="2002970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sp>
        <p:nvSpPr>
          <p:cNvPr id="21" name="מציין מיקום של כותרת תחתונה 6">
            <a:extLst>
              <a:ext uri="{FF2B5EF4-FFF2-40B4-BE49-F238E27FC236}">
                <a16:creationId xmlns:a16="http://schemas.microsoft.com/office/drawing/2014/main" id="{F53DC830-4980-33F0-2EA8-6754834D1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5849"/>
            <a:ext cx="1324947" cy="365125"/>
          </a:xfrm>
        </p:spPr>
        <p:txBody>
          <a:bodyPr/>
          <a:lstStyle/>
          <a:p>
            <a:r>
              <a:rPr lang="he-IL" dirty="0"/>
              <a:t>אשכול פיננסי כלכלי</a:t>
            </a:r>
            <a:endParaRPr lang="en-US" dirty="0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2CC7F7A3-180E-5C81-6A29-05118853F33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28583"/>
          <a:stretch/>
        </p:blipFill>
        <p:spPr>
          <a:xfrm>
            <a:off x="2880918" y="2227542"/>
            <a:ext cx="7262489" cy="22205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F0F4D2C9-DF0B-D721-55A6-1D104346C5B8}"/>
              </a:ext>
            </a:extLst>
          </p:cNvPr>
          <p:cNvSpPr/>
          <p:nvPr/>
        </p:nvSpPr>
        <p:spPr>
          <a:xfrm>
            <a:off x="3119972" y="4048094"/>
            <a:ext cx="695740" cy="3876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690844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תמונה 14">
            <a:extLst>
              <a:ext uri="{FF2B5EF4-FFF2-40B4-BE49-F238E27FC236}">
                <a16:creationId xmlns:a16="http://schemas.microsoft.com/office/drawing/2014/main" id="{75EE0507-89AD-2BD9-84A4-EB02A88E0B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57" b="10298"/>
          <a:stretch/>
        </p:blipFill>
        <p:spPr>
          <a:xfrm rot="16200000">
            <a:off x="-2419002" y="2419002"/>
            <a:ext cx="6840977" cy="2002970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sp>
        <p:nvSpPr>
          <p:cNvPr id="21" name="מציין מיקום של כותרת תחתונה 6">
            <a:extLst>
              <a:ext uri="{FF2B5EF4-FFF2-40B4-BE49-F238E27FC236}">
                <a16:creationId xmlns:a16="http://schemas.microsoft.com/office/drawing/2014/main" id="{F53DC830-4980-33F0-2EA8-6754834D1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5849"/>
            <a:ext cx="1324947" cy="365125"/>
          </a:xfrm>
        </p:spPr>
        <p:txBody>
          <a:bodyPr/>
          <a:lstStyle/>
          <a:p>
            <a:r>
              <a:rPr lang="he-IL" dirty="0"/>
              <a:t>אשכול פיננסי כלכלי</a:t>
            </a:r>
            <a:endParaRPr lang="en-US" dirty="0"/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F0F4D2C9-DF0B-D721-55A6-1D104346C5B8}"/>
              </a:ext>
            </a:extLst>
          </p:cNvPr>
          <p:cNvSpPr/>
          <p:nvPr/>
        </p:nvSpPr>
        <p:spPr>
          <a:xfrm>
            <a:off x="3391821" y="2071013"/>
            <a:ext cx="695740" cy="3876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9C4115B4-778E-637B-E7CC-CFDD33ADE5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44768" y="2361475"/>
            <a:ext cx="7186283" cy="24157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079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תמונה 14">
            <a:extLst>
              <a:ext uri="{FF2B5EF4-FFF2-40B4-BE49-F238E27FC236}">
                <a16:creationId xmlns:a16="http://schemas.microsoft.com/office/drawing/2014/main" id="{75EE0507-89AD-2BD9-84A4-EB02A88E0B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57" b="10298"/>
          <a:stretch/>
        </p:blipFill>
        <p:spPr>
          <a:xfrm rot="16200000">
            <a:off x="-2419002" y="2419002"/>
            <a:ext cx="6840977" cy="2002970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sp>
        <p:nvSpPr>
          <p:cNvPr id="21" name="מציין מיקום של כותרת תחתונה 6">
            <a:extLst>
              <a:ext uri="{FF2B5EF4-FFF2-40B4-BE49-F238E27FC236}">
                <a16:creationId xmlns:a16="http://schemas.microsoft.com/office/drawing/2014/main" id="{F53DC830-4980-33F0-2EA8-6754834D1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5849"/>
            <a:ext cx="1324947" cy="365125"/>
          </a:xfrm>
        </p:spPr>
        <p:txBody>
          <a:bodyPr/>
          <a:lstStyle/>
          <a:p>
            <a:r>
              <a:rPr lang="he-IL" dirty="0"/>
              <a:t>אשכול פיננסי כלכלי</a:t>
            </a:r>
            <a:endParaRPr lang="en-US" dirty="0"/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F0F4D2C9-DF0B-D721-55A6-1D104346C5B8}"/>
              </a:ext>
            </a:extLst>
          </p:cNvPr>
          <p:cNvSpPr/>
          <p:nvPr/>
        </p:nvSpPr>
        <p:spPr>
          <a:xfrm>
            <a:off x="3391821" y="2071013"/>
            <a:ext cx="695740" cy="3876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88FEA80E-053A-BF13-96C9-DD43D25821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45394" y="2673662"/>
            <a:ext cx="7696867" cy="14936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1553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תמונה 32">
            <a:extLst>
              <a:ext uri="{FF2B5EF4-FFF2-40B4-BE49-F238E27FC236}">
                <a16:creationId xmlns:a16="http://schemas.microsoft.com/office/drawing/2014/main" id="{282CF7A0-B536-4BD0-4907-7A2F89D7D4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57" b="10298"/>
          <a:stretch/>
        </p:blipFill>
        <p:spPr>
          <a:xfrm rot="16200000">
            <a:off x="-2419002" y="2419002"/>
            <a:ext cx="6840977" cy="2002970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sp>
        <p:nvSpPr>
          <p:cNvPr id="21" name="מציין מיקום של כותרת תחתונה 6">
            <a:extLst>
              <a:ext uri="{FF2B5EF4-FFF2-40B4-BE49-F238E27FC236}">
                <a16:creationId xmlns:a16="http://schemas.microsoft.com/office/drawing/2014/main" id="{F53DC830-4980-33F0-2EA8-6754834D1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5849"/>
            <a:ext cx="1324947" cy="365125"/>
          </a:xfrm>
        </p:spPr>
        <p:txBody>
          <a:bodyPr/>
          <a:lstStyle/>
          <a:p>
            <a:r>
              <a:rPr lang="he-IL" dirty="0"/>
              <a:t>אשכול פיננסי כלכלי</a:t>
            </a:r>
            <a:endParaRPr lang="en-US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465A7586-8890-720B-ED30-5B39440D45A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76981"/>
          <a:stretch/>
        </p:blipFill>
        <p:spPr>
          <a:xfrm>
            <a:off x="4093951" y="446225"/>
            <a:ext cx="7696867" cy="12770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4D0C7756-7710-8B4B-6E4F-A09BFABDC46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23019" b="53962"/>
          <a:stretch/>
        </p:blipFill>
        <p:spPr>
          <a:xfrm>
            <a:off x="4093950" y="1943077"/>
            <a:ext cx="7696867" cy="12770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E61052A3-E2D8-7C04-16E9-5399D4C515F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76981"/>
          <a:stretch/>
        </p:blipFill>
        <p:spPr>
          <a:xfrm>
            <a:off x="4093950" y="3420487"/>
            <a:ext cx="7696867" cy="12770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105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A915D72C-8E67-FE9E-929D-D19EA78FBC0B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דוגמאות פתורות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25098407-02E6-8FAE-4F45-34A7A75A20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57" b="10298"/>
          <a:stretch/>
        </p:blipFill>
        <p:spPr>
          <a:xfrm>
            <a:off x="0" y="4298729"/>
            <a:ext cx="12192000" cy="2559272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FE23E111-8885-EB58-671C-9C90179BE5DC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 238</a:t>
            </a:r>
          </a:p>
        </p:txBody>
      </p:sp>
      <p:sp>
        <p:nvSpPr>
          <p:cNvPr id="6" name="מציין מיקום של כותרת תחתונה 6">
            <a:extLst>
              <a:ext uri="{FF2B5EF4-FFF2-40B4-BE49-F238E27FC236}">
                <a16:creationId xmlns:a16="http://schemas.microsoft.com/office/drawing/2014/main" id="{183F963D-81A0-2FC3-FFD3-8D7EF6CBE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5849"/>
            <a:ext cx="1324947" cy="365125"/>
          </a:xfrm>
        </p:spPr>
        <p:txBody>
          <a:bodyPr/>
          <a:lstStyle/>
          <a:p>
            <a:r>
              <a:rPr lang="he-IL" dirty="0"/>
              <a:t>אשכול פיננסי כלכלי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639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תמונה 14">
            <a:extLst>
              <a:ext uri="{FF2B5EF4-FFF2-40B4-BE49-F238E27FC236}">
                <a16:creationId xmlns:a16="http://schemas.microsoft.com/office/drawing/2014/main" id="{75EE0507-89AD-2BD9-84A4-EB02A88E0B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57" b="10298"/>
          <a:stretch/>
        </p:blipFill>
        <p:spPr>
          <a:xfrm rot="16200000">
            <a:off x="-2419002" y="2419002"/>
            <a:ext cx="6840977" cy="2002970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sp>
        <p:nvSpPr>
          <p:cNvPr id="21" name="מציין מיקום של כותרת תחתונה 6">
            <a:extLst>
              <a:ext uri="{FF2B5EF4-FFF2-40B4-BE49-F238E27FC236}">
                <a16:creationId xmlns:a16="http://schemas.microsoft.com/office/drawing/2014/main" id="{F53DC830-4980-33F0-2EA8-6754834D1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5849"/>
            <a:ext cx="1324947" cy="365125"/>
          </a:xfrm>
        </p:spPr>
        <p:txBody>
          <a:bodyPr/>
          <a:lstStyle/>
          <a:p>
            <a:r>
              <a:rPr lang="he-IL" dirty="0"/>
              <a:t>אשכול פיננסי כלכלי</a:t>
            </a:r>
            <a:endParaRPr lang="en-US" dirty="0"/>
          </a:p>
        </p:txBody>
      </p:sp>
      <p:pic>
        <p:nvPicPr>
          <p:cNvPr id="17" name="תמונה 16">
            <a:extLst>
              <a:ext uri="{FF2B5EF4-FFF2-40B4-BE49-F238E27FC236}">
                <a16:creationId xmlns:a16="http://schemas.microsoft.com/office/drawing/2014/main" id="{B63221FD-23CA-CED9-B0F3-80B18A6B20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33653" y="335724"/>
            <a:ext cx="2667231" cy="2209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תמונה 19">
            <a:extLst>
              <a:ext uri="{FF2B5EF4-FFF2-40B4-BE49-F238E27FC236}">
                <a16:creationId xmlns:a16="http://schemas.microsoft.com/office/drawing/2014/main" id="{AD161ABC-C320-463C-A15A-CF65953C61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33652" y="883592"/>
            <a:ext cx="1425063" cy="6782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תמונה 23">
            <a:extLst>
              <a:ext uri="{FF2B5EF4-FFF2-40B4-BE49-F238E27FC236}">
                <a16:creationId xmlns:a16="http://schemas.microsoft.com/office/drawing/2014/main" id="{B75E9ECB-4745-A27E-6014-7A494289135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45071"/>
          <a:stretch/>
        </p:blipFill>
        <p:spPr>
          <a:xfrm>
            <a:off x="9320358" y="1888700"/>
            <a:ext cx="2476715" cy="2243685"/>
          </a:xfrm>
          <a:prstGeom prst="rect">
            <a:avLst/>
          </a:prstGeom>
        </p:spPr>
      </p:pic>
      <p:pic>
        <p:nvPicPr>
          <p:cNvPr id="25" name="תמונה 24">
            <a:extLst>
              <a:ext uri="{FF2B5EF4-FFF2-40B4-BE49-F238E27FC236}">
                <a16:creationId xmlns:a16="http://schemas.microsoft.com/office/drawing/2014/main" id="{E6A620D6-630A-A216-4F7B-D959DD74492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54929"/>
          <a:stretch/>
        </p:blipFill>
        <p:spPr>
          <a:xfrm>
            <a:off x="5980312" y="1888700"/>
            <a:ext cx="2476715" cy="1840989"/>
          </a:xfrm>
          <a:prstGeom prst="rect">
            <a:avLst/>
          </a:prstGeom>
        </p:spPr>
      </p:pic>
      <p:pic>
        <p:nvPicPr>
          <p:cNvPr id="27" name="תמונה 26">
            <a:extLst>
              <a:ext uri="{FF2B5EF4-FFF2-40B4-BE49-F238E27FC236}">
                <a16:creationId xmlns:a16="http://schemas.microsoft.com/office/drawing/2014/main" id="{91547943-8B47-0A83-E9AD-3E76DF91A97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34532"/>
          <a:stretch/>
        </p:blipFill>
        <p:spPr>
          <a:xfrm>
            <a:off x="2435652" y="1888700"/>
            <a:ext cx="2537680" cy="1840989"/>
          </a:xfrm>
          <a:prstGeom prst="rect">
            <a:avLst/>
          </a:prstGeom>
        </p:spPr>
      </p:pic>
      <p:pic>
        <p:nvPicPr>
          <p:cNvPr id="28" name="תמונה 27">
            <a:extLst>
              <a:ext uri="{FF2B5EF4-FFF2-40B4-BE49-F238E27FC236}">
                <a16:creationId xmlns:a16="http://schemas.microsoft.com/office/drawing/2014/main" id="{54E28649-ACDF-AB2C-42D5-6F97EB06C5F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65468"/>
          <a:stretch/>
        </p:blipFill>
        <p:spPr>
          <a:xfrm>
            <a:off x="5723975" y="4380319"/>
            <a:ext cx="2537680" cy="97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75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תמונה 14">
            <a:extLst>
              <a:ext uri="{FF2B5EF4-FFF2-40B4-BE49-F238E27FC236}">
                <a16:creationId xmlns:a16="http://schemas.microsoft.com/office/drawing/2014/main" id="{75EE0507-89AD-2BD9-84A4-EB02A88E0B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57" b="10298"/>
          <a:stretch/>
        </p:blipFill>
        <p:spPr>
          <a:xfrm rot="16200000">
            <a:off x="-2419002" y="2419002"/>
            <a:ext cx="6840977" cy="2002970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sp>
        <p:nvSpPr>
          <p:cNvPr id="21" name="מציין מיקום של כותרת תחתונה 6">
            <a:extLst>
              <a:ext uri="{FF2B5EF4-FFF2-40B4-BE49-F238E27FC236}">
                <a16:creationId xmlns:a16="http://schemas.microsoft.com/office/drawing/2014/main" id="{F53DC830-4980-33F0-2EA8-6754834D1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5849"/>
            <a:ext cx="1324947" cy="365125"/>
          </a:xfrm>
        </p:spPr>
        <p:txBody>
          <a:bodyPr/>
          <a:lstStyle/>
          <a:p>
            <a:r>
              <a:rPr lang="he-IL" dirty="0"/>
              <a:t>אשכול פיננסי כלכלי</a:t>
            </a:r>
            <a:endParaRPr lang="en-US" dirty="0"/>
          </a:p>
        </p:txBody>
      </p:sp>
      <p:pic>
        <p:nvPicPr>
          <p:cNvPr id="17" name="תמונה 16">
            <a:extLst>
              <a:ext uri="{FF2B5EF4-FFF2-40B4-BE49-F238E27FC236}">
                <a16:creationId xmlns:a16="http://schemas.microsoft.com/office/drawing/2014/main" id="{B63221FD-23CA-CED9-B0F3-80B18A6B20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33653" y="335724"/>
            <a:ext cx="2667231" cy="2209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2BCAF790-D9B8-2A45-3103-6FF94A3F305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42337"/>
          <a:stretch/>
        </p:blipFill>
        <p:spPr>
          <a:xfrm>
            <a:off x="9133653" y="884626"/>
            <a:ext cx="2636748" cy="2368528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E2D4F1E5-CB46-5B08-DD75-D3A0D93E390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46041"/>
          <a:stretch/>
        </p:blipFill>
        <p:spPr>
          <a:xfrm>
            <a:off x="3573561" y="884626"/>
            <a:ext cx="2522439" cy="2368528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82F61F0C-E6D9-F138-F27E-1EF6D922344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57965" b="20803"/>
          <a:stretch/>
        </p:blipFill>
        <p:spPr>
          <a:xfrm>
            <a:off x="3573560" y="3429000"/>
            <a:ext cx="2522439" cy="931985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4D098BD7-43A0-D2E3-1F5C-CBDD1BE3264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78768"/>
          <a:stretch/>
        </p:blipFill>
        <p:spPr>
          <a:xfrm>
            <a:off x="3573560" y="4781755"/>
            <a:ext cx="2522439" cy="931986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4315AEFF-6DA2-36E0-D5EA-8617C1DA6E6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61944" b="15366"/>
          <a:stretch/>
        </p:blipFill>
        <p:spPr>
          <a:xfrm>
            <a:off x="9133653" y="3429000"/>
            <a:ext cx="2636748" cy="931985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C8E40D64-392A-47B0-F9B3-9936BD37232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84634"/>
          <a:stretch/>
        </p:blipFill>
        <p:spPr>
          <a:xfrm>
            <a:off x="9164136" y="4781755"/>
            <a:ext cx="2636748" cy="63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60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A915D72C-8E67-FE9E-929D-D19EA78FBC0B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דוגמאות פתורות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25098407-02E6-8FAE-4F45-34A7A75A20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57" b="10298"/>
          <a:stretch/>
        </p:blipFill>
        <p:spPr>
          <a:xfrm>
            <a:off x="0" y="4298729"/>
            <a:ext cx="12192000" cy="2559272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FE23E111-8885-EB58-671C-9C90179BE5DC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 239</a:t>
            </a:r>
          </a:p>
        </p:txBody>
      </p:sp>
      <p:sp>
        <p:nvSpPr>
          <p:cNvPr id="6" name="מציין מיקום של כותרת תחתונה 6">
            <a:extLst>
              <a:ext uri="{FF2B5EF4-FFF2-40B4-BE49-F238E27FC236}">
                <a16:creationId xmlns:a16="http://schemas.microsoft.com/office/drawing/2014/main" id="{183F963D-81A0-2FC3-FFD3-8D7EF6CBE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5849"/>
            <a:ext cx="1324947" cy="365125"/>
          </a:xfrm>
        </p:spPr>
        <p:txBody>
          <a:bodyPr/>
          <a:lstStyle/>
          <a:p>
            <a:r>
              <a:rPr lang="he-IL" dirty="0"/>
              <a:t>אשכול פיננסי כלכלי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121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תמונה 14">
            <a:extLst>
              <a:ext uri="{FF2B5EF4-FFF2-40B4-BE49-F238E27FC236}">
                <a16:creationId xmlns:a16="http://schemas.microsoft.com/office/drawing/2014/main" id="{75EE0507-89AD-2BD9-84A4-EB02A88E0B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57" b="10298"/>
          <a:stretch/>
        </p:blipFill>
        <p:spPr>
          <a:xfrm rot="16200000">
            <a:off x="-2419002" y="2419002"/>
            <a:ext cx="6840977" cy="2002970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sp>
        <p:nvSpPr>
          <p:cNvPr id="21" name="מציין מיקום של כותרת תחתונה 6">
            <a:extLst>
              <a:ext uri="{FF2B5EF4-FFF2-40B4-BE49-F238E27FC236}">
                <a16:creationId xmlns:a16="http://schemas.microsoft.com/office/drawing/2014/main" id="{F53DC830-4980-33F0-2EA8-6754834D1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5849"/>
            <a:ext cx="1324947" cy="365125"/>
          </a:xfrm>
        </p:spPr>
        <p:txBody>
          <a:bodyPr/>
          <a:lstStyle/>
          <a:p>
            <a:r>
              <a:rPr lang="he-IL" dirty="0"/>
              <a:t>אשכול פיננסי כלכלי</a:t>
            </a:r>
            <a:endParaRPr lang="en-US" dirty="0"/>
          </a:p>
        </p:txBody>
      </p:sp>
      <p:pic>
        <p:nvPicPr>
          <p:cNvPr id="17" name="תמונה 16">
            <a:extLst>
              <a:ext uri="{FF2B5EF4-FFF2-40B4-BE49-F238E27FC236}">
                <a16:creationId xmlns:a16="http://schemas.microsoft.com/office/drawing/2014/main" id="{B63221FD-23CA-CED9-B0F3-80B18A6B20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33653" y="335724"/>
            <a:ext cx="2667231" cy="2209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C8A09126-B3C5-9AB5-12E4-42C6A7E1D68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66038" b="82230"/>
          <a:stretch/>
        </p:blipFill>
        <p:spPr>
          <a:xfrm>
            <a:off x="9267092" y="884627"/>
            <a:ext cx="2533792" cy="9546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D75854EA-5290-A4E3-7561-91D272327AA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49847" t="17960" r="1" b="34500"/>
          <a:stretch/>
        </p:blipFill>
        <p:spPr>
          <a:xfrm>
            <a:off x="8059162" y="1986455"/>
            <a:ext cx="3741722" cy="2554014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EA579B03-4434-DC10-4C22-0F87A773B62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49847" t="65890" r="1" b="5351"/>
          <a:stretch/>
        </p:blipFill>
        <p:spPr>
          <a:xfrm>
            <a:off x="8059162" y="4930830"/>
            <a:ext cx="3741722" cy="1545019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2409150A-C99F-23B1-4F6C-CC3DAB28813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6347" r="55335" b="82960"/>
          <a:stretch/>
        </p:blipFill>
        <p:spPr>
          <a:xfrm>
            <a:off x="3281705" y="884626"/>
            <a:ext cx="2858815" cy="9154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8287932F-9A73-2A8D-E0ED-524767AFDDC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6347" t="17076" r="55335" b="45195"/>
          <a:stretch/>
        </p:blipFill>
        <p:spPr>
          <a:xfrm>
            <a:off x="3281705" y="1839311"/>
            <a:ext cx="2858815" cy="2026992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A621FAF6-0779-7949-42C8-A7F5337C67B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841" t="54371" r="55335" b="-371"/>
          <a:stretch/>
        </p:blipFill>
        <p:spPr>
          <a:xfrm>
            <a:off x="3113610" y="4004498"/>
            <a:ext cx="3195003" cy="247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2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53363</TotalTime>
  <Words>259</Words>
  <Application>Microsoft Office PowerPoint</Application>
  <PresentationFormat>מסך רחב</PresentationFormat>
  <Paragraphs>115</Paragraphs>
  <Slides>39</Slides>
  <Notes>39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Tali Rouash</dc:creator>
  <cp:lastModifiedBy>טלי רואש</cp:lastModifiedBy>
  <cp:revision>643</cp:revision>
  <dcterms:created xsi:type="dcterms:W3CDTF">2023-03-16T18:50:14Z</dcterms:created>
  <dcterms:modified xsi:type="dcterms:W3CDTF">2023-11-05T03:20:47Z</dcterms:modified>
</cp:coreProperties>
</file>